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50"/>
  </p:notesMasterIdLst>
  <p:handoutMasterIdLst>
    <p:handoutMasterId r:id="rId51"/>
  </p:handoutMasterIdLst>
  <p:sldIdLst>
    <p:sldId id="256" r:id="rId2"/>
    <p:sldId id="422" r:id="rId3"/>
    <p:sldId id="421" r:id="rId4"/>
    <p:sldId id="261" r:id="rId5"/>
    <p:sldId id="278" r:id="rId6"/>
    <p:sldId id="314" r:id="rId7"/>
    <p:sldId id="263" r:id="rId8"/>
    <p:sldId id="264" r:id="rId9"/>
    <p:sldId id="346" r:id="rId10"/>
    <p:sldId id="262" r:id="rId11"/>
    <p:sldId id="258" r:id="rId12"/>
    <p:sldId id="259" r:id="rId13"/>
    <p:sldId id="277"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270" r:id="rId27"/>
    <p:sldId id="271" r:id="rId28"/>
    <p:sldId id="272" r:id="rId29"/>
    <p:sldId id="325" r:id="rId30"/>
    <p:sldId id="327" r:id="rId31"/>
    <p:sldId id="326" r:id="rId32"/>
    <p:sldId id="328" r:id="rId33"/>
    <p:sldId id="329" r:id="rId34"/>
    <p:sldId id="330" r:id="rId35"/>
    <p:sldId id="331" r:id="rId36"/>
    <p:sldId id="338" r:id="rId37"/>
    <p:sldId id="339" r:id="rId38"/>
    <p:sldId id="340" r:id="rId39"/>
    <p:sldId id="350" r:id="rId40"/>
    <p:sldId id="351" r:id="rId41"/>
    <p:sldId id="362" r:id="rId42"/>
    <p:sldId id="290" r:id="rId43"/>
    <p:sldId id="286" r:id="rId44"/>
    <p:sldId id="287" r:id="rId45"/>
    <p:sldId id="288" r:id="rId46"/>
    <p:sldId id="292" r:id="rId47"/>
    <p:sldId id="293" r:id="rId48"/>
    <p:sldId id="294" r:id="rId49"/>
  </p:sldIdLst>
  <p:sldSz cx="12192000" cy="6858000"/>
  <p:notesSz cx="987425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28" autoAdjust="0"/>
    <p:restoredTop sz="92436" autoAdjust="0"/>
  </p:normalViewPr>
  <p:slideViewPr>
    <p:cSldViewPr snapToGrid="0">
      <p:cViewPr varScale="1">
        <p:scale>
          <a:sx n="65" d="100"/>
          <a:sy n="65" d="100"/>
        </p:scale>
        <p:origin x="292"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0" d="100"/>
          <a:sy n="90" d="100"/>
        </p:scale>
        <p:origin x="1968"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278842"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593123" y="1"/>
            <a:ext cx="4278842" cy="341064"/>
          </a:xfrm>
          <a:prstGeom prst="rect">
            <a:avLst/>
          </a:prstGeom>
        </p:spPr>
        <p:txBody>
          <a:bodyPr vert="horz" lIns="91440" tIns="45720" rIns="91440" bIns="45720" rtlCol="0"/>
          <a:lstStyle>
            <a:lvl1pPr algn="r">
              <a:defRPr sz="1200"/>
            </a:lvl1pPr>
          </a:lstStyle>
          <a:p>
            <a:fld id="{707D42AB-CC2C-423A-95AE-BBAB60A56BF0}" type="datetimeFigureOut">
              <a:rPr lang="fr-FR" smtClean="0"/>
              <a:t>07/12/2018</a:t>
            </a:fld>
            <a:endParaRPr lang="fr-FR"/>
          </a:p>
        </p:txBody>
      </p:sp>
      <p:sp>
        <p:nvSpPr>
          <p:cNvPr id="4" name="Espace réservé du pied de page 3"/>
          <p:cNvSpPr>
            <a:spLocks noGrp="1"/>
          </p:cNvSpPr>
          <p:nvPr>
            <p:ph type="ftr" sz="quarter" idx="2"/>
          </p:nvPr>
        </p:nvSpPr>
        <p:spPr>
          <a:xfrm>
            <a:off x="0" y="6456612"/>
            <a:ext cx="4278842" cy="3410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593123" y="6456612"/>
            <a:ext cx="4278842" cy="341063"/>
          </a:xfrm>
          <a:prstGeom prst="rect">
            <a:avLst/>
          </a:prstGeom>
        </p:spPr>
        <p:txBody>
          <a:bodyPr vert="horz" lIns="91440" tIns="45720" rIns="91440" bIns="45720" rtlCol="0" anchor="b"/>
          <a:lstStyle>
            <a:lvl1pPr algn="r">
              <a:defRPr sz="1200"/>
            </a:lvl1pPr>
          </a:lstStyle>
          <a:p>
            <a:fld id="{377AACE6-22FC-4228-BFF2-2ED6A8018FEF}" type="slidenum">
              <a:rPr lang="fr-FR" smtClean="0"/>
              <a:t>‹N°›</a:t>
            </a:fld>
            <a:endParaRPr lang="fr-FR"/>
          </a:p>
        </p:txBody>
      </p:sp>
    </p:spTree>
    <p:extLst>
      <p:ext uri="{BB962C8B-B14F-4D97-AF65-F5344CB8AC3E}">
        <p14:creationId xmlns:p14="http://schemas.microsoft.com/office/powerpoint/2010/main" val="30851734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278842"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3123" y="1"/>
            <a:ext cx="4278842" cy="341064"/>
          </a:xfrm>
          <a:prstGeom prst="rect">
            <a:avLst/>
          </a:prstGeom>
        </p:spPr>
        <p:txBody>
          <a:bodyPr vert="horz" lIns="91440" tIns="45720" rIns="91440" bIns="45720" rtlCol="0"/>
          <a:lstStyle>
            <a:lvl1pPr algn="r">
              <a:defRPr sz="1200"/>
            </a:lvl1pPr>
          </a:lstStyle>
          <a:p>
            <a:fld id="{3C9D0C8A-C903-4DFB-A3AA-C1F1AF2E5B09}" type="datetimeFigureOut">
              <a:rPr lang="fr-FR" smtClean="0"/>
              <a:t>07/12/2018</a:t>
            </a:fld>
            <a:endParaRPr lang="fr-FR"/>
          </a:p>
        </p:txBody>
      </p:sp>
      <p:sp>
        <p:nvSpPr>
          <p:cNvPr id="4" name="Espace réservé de l'image des diapositives 3"/>
          <p:cNvSpPr>
            <a:spLocks noGrp="1" noRot="1" noChangeAspect="1"/>
          </p:cNvSpPr>
          <p:nvPr>
            <p:ph type="sldImg" idx="2"/>
          </p:nvPr>
        </p:nvSpPr>
        <p:spPr>
          <a:xfrm>
            <a:off x="2898775" y="849313"/>
            <a:ext cx="4078288" cy="22939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87425" y="3271381"/>
            <a:ext cx="7899400" cy="267658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6612"/>
            <a:ext cx="4278842" cy="3410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3123" y="6456612"/>
            <a:ext cx="4278842" cy="341063"/>
          </a:xfrm>
          <a:prstGeom prst="rect">
            <a:avLst/>
          </a:prstGeom>
        </p:spPr>
        <p:txBody>
          <a:bodyPr vert="horz" lIns="91440" tIns="45720" rIns="91440" bIns="45720" rtlCol="0" anchor="b"/>
          <a:lstStyle>
            <a:lvl1pPr algn="r">
              <a:defRPr sz="1200"/>
            </a:lvl1pPr>
          </a:lstStyle>
          <a:p>
            <a:fld id="{4B164203-36FC-4A8F-9DC6-13CF0189A8E7}" type="slidenum">
              <a:rPr lang="fr-FR" smtClean="0"/>
              <a:t>‹N°›</a:t>
            </a:fld>
            <a:endParaRPr lang="fr-FR"/>
          </a:p>
        </p:txBody>
      </p:sp>
    </p:spTree>
    <p:extLst>
      <p:ext uri="{BB962C8B-B14F-4D97-AF65-F5344CB8AC3E}">
        <p14:creationId xmlns:p14="http://schemas.microsoft.com/office/powerpoint/2010/main" val="14630882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fr.wikipedia.org/wiki/Institut_fran%C3%A7ais_de_l'%C3%A9ducation" TargetMode="External"/><Relationship Id="rId3" Type="http://schemas.openxmlformats.org/officeDocument/2006/relationships/hyperlink" Target="https://fr.wikipedia.org/wiki/P%C3%A9dagogue" TargetMode="External"/><Relationship Id="rId7" Type="http://schemas.openxmlformats.org/officeDocument/2006/relationships/hyperlink" Target="https://fr.wikipedia.org/wiki/Universit%C3%A9_de_Strasbourg"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fr.wikipedia.org/wiki/Sciences_de_l%E2%80%99%C3%A9ducation" TargetMode="External"/><Relationship Id="rId5" Type="http://schemas.openxmlformats.org/officeDocument/2006/relationships/hyperlink" Target="https://fr.wikipedia.org/wiki/Professeur_des_universit%C3%A9s" TargetMode="External"/><Relationship Id="rId4" Type="http://schemas.openxmlformats.org/officeDocument/2006/relationships/hyperlink" Target="https://fr.wikipedia.org/wiki/France" TargetMode="External"/><Relationship Id="rId9" Type="http://schemas.openxmlformats.org/officeDocument/2006/relationships/hyperlink" Target="https://fr.wikipedia.org/wiki/Louis_Legrand_(p%C3%A9dagogue)#cite_note-1"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1</a:t>
            </a:fld>
            <a:endParaRPr lang="fr-FR"/>
          </a:p>
        </p:txBody>
      </p:sp>
    </p:spTree>
    <p:extLst>
      <p:ext uri="{BB962C8B-B14F-4D97-AF65-F5344CB8AC3E}">
        <p14:creationId xmlns:p14="http://schemas.microsoft.com/office/powerpoint/2010/main" val="3916760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12</a:t>
            </a:fld>
            <a:endParaRPr lang="fr-FR"/>
          </a:p>
        </p:txBody>
      </p:sp>
    </p:spTree>
    <p:extLst>
      <p:ext uri="{BB962C8B-B14F-4D97-AF65-F5344CB8AC3E}">
        <p14:creationId xmlns:p14="http://schemas.microsoft.com/office/powerpoint/2010/main" val="110100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13</a:t>
            </a:fld>
            <a:endParaRPr lang="fr-FR"/>
          </a:p>
        </p:txBody>
      </p:sp>
    </p:spTree>
    <p:extLst>
      <p:ext uri="{BB962C8B-B14F-4D97-AF65-F5344CB8AC3E}">
        <p14:creationId xmlns:p14="http://schemas.microsoft.com/office/powerpoint/2010/main" val="4255548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Jigsaw</a:t>
            </a:r>
            <a:r>
              <a:rPr lang="fr-FR" dirty="0"/>
              <a:t> = scie</a:t>
            </a:r>
            <a:r>
              <a:rPr lang="fr-FR" baseline="0" dirty="0"/>
              <a:t> sauteuse – </a:t>
            </a:r>
            <a:r>
              <a:rPr lang="fr-FR" baseline="0" dirty="0" err="1"/>
              <a:t>jigsaw</a:t>
            </a:r>
            <a:r>
              <a:rPr lang="fr-FR" baseline="0" dirty="0"/>
              <a:t> (puzzle) = puzzle</a:t>
            </a:r>
          </a:p>
          <a:p>
            <a:r>
              <a:rPr lang="fr-FR" baseline="0" dirty="0"/>
              <a:t>Michel </a:t>
            </a:r>
            <a:r>
              <a:rPr lang="fr-FR" baseline="0" dirty="0" err="1"/>
              <a:t>Grangeat</a:t>
            </a:r>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14</a:t>
            </a:fld>
            <a:endParaRPr lang="fr-FR"/>
          </a:p>
        </p:txBody>
      </p:sp>
    </p:spTree>
    <p:extLst>
      <p:ext uri="{BB962C8B-B14F-4D97-AF65-F5344CB8AC3E}">
        <p14:creationId xmlns:p14="http://schemas.microsoft.com/office/powerpoint/2010/main" val="1182583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Jigsaw</a:t>
            </a:r>
            <a:r>
              <a:rPr lang="fr-FR" dirty="0"/>
              <a:t> = scie</a:t>
            </a:r>
            <a:r>
              <a:rPr lang="fr-FR" baseline="0" dirty="0"/>
              <a:t> sauteuse – </a:t>
            </a:r>
            <a:r>
              <a:rPr lang="fr-FR" baseline="0" dirty="0" err="1"/>
              <a:t>jigsaw</a:t>
            </a:r>
            <a:r>
              <a:rPr lang="fr-FR" baseline="0" dirty="0"/>
              <a:t> (puzzle) = puzzle</a:t>
            </a:r>
          </a:p>
          <a:p>
            <a:r>
              <a:rPr lang="fr-FR" baseline="0" dirty="0"/>
              <a:t>Michel </a:t>
            </a:r>
            <a:r>
              <a:rPr lang="fr-FR" baseline="0" dirty="0" err="1"/>
              <a:t>Grangeat</a:t>
            </a:r>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15</a:t>
            </a:fld>
            <a:endParaRPr lang="fr-FR"/>
          </a:p>
        </p:txBody>
      </p:sp>
    </p:spTree>
    <p:extLst>
      <p:ext uri="{BB962C8B-B14F-4D97-AF65-F5344CB8AC3E}">
        <p14:creationId xmlns:p14="http://schemas.microsoft.com/office/powerpoint/2010/main" val="1952629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Jigsaw</a:t>
            </a:r>
            <a:r>
              <a:rPr lang="fr-FR" dirty="0"/>
              <a:t> = scie</a:t>
            </a:r>
            <a:r>
              <a:rPr lang="fr-FR" baseline="0" dirty="0"/>
              <a:t> sauteuse – </a:t>
            </a:r>
            <a:r>
              <a:rPr lang="fr-FR" baseline="0" dirty="0" err="1"/>
              <a:t>jigsaw</a:t>
            </a:r>
            <a:r>
              <a:rPr lang="fr-FR" baseline="0" dirty="0"/>
              <a:t> (puzzle) = puzzle</a:t>
            </a:r>
          </a:p>
          <a:p>
            <a:r>
              <a:rPr lang="fr-FR" baseline="0" dirty="0"/>
              <a:t>Michel </a:t>
            </a:r>
            <a:r>
              <a:rPr lang="fr-FR" baseline="0" dirty="0" err="1"/>
              <a:t>Grangeat</a:t>
            </a:r>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16</a:t>
            </a:fld>
            <a:endParaRPr lang="fr-FR"/>
          </a:p>
        </p:txBody>
      </p:sp>
    </p:spTree>
    <p:extLst>
      <p:ext uri="{BB962C8B-B14F-4D97-AF65-F5344CB8AC3E}">
        <p14:creationId xmlns:p14="http://schemas.microsoft.com/office/powerpoint/2010/main" val="1300639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Jigsaw</a:t>
            </a:r>
            <a:r>
              <a:rPr lang="fr-FR" dirty="0"/>
              <a:t> = scie</a:t>
            </a:r>
            <a:r>
              <a:rPr lang="fr-FR" baseline="0" dirty="0"/>
              <a:t> sauteuse – </a:t>
            </a:r>
            <a:r>
              <a:rPr lang="fr-FR" baseline="0" dirty="0" err="1"/>
              <a:t>jigsaw</a:t>
            </a:r>
            <a:r>
              <a:rPr lang="fr-FR" baseline="0" dirty="0"/>
              <a:t> (puzzle) = puzzle</a:t>
            </a:r>
          </a:p>
          <a:p>
            <a:r>
              <a:rPr lang="fr-FR" baseline="0" dirty="0"/>
              <a:t>Michel </a:t>
            </a:r>
            <a:r>
              <a:rPr lang="fr-FR" baseline="0" dirty="0" err="1"/>
              <a:t>Grangeat</a:t>
            </a:r>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17</a:t>
            </a:fld>
            <a:endParaRPr lang="fr-FR"/>
          </a:p>
        </p:txBody>
      </p:sp>
    </p:spTree>
    <p:extLst>
      <p:ext uri="{BB962C8B-B14F-4D97-AF65-F5344CB8AC3E}">
        <p14:creationId xmlns:p14="http://schemas.microsoft.com/office/powerpoint/2010/main" val="231497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Jigsaw</a:t>
            </a:r>
            <a:r>
              <a:rPr lang="fr-FR" dirty="0"/>
              <a:t> = scie</a:t>
            </a:r>
            <a:r>
              <a:rPr lang="fr-FR" baseline="0" dirty="0"/>
              <a:t> sauteuse – </a:t>
            </a:r>
            <a:r>
              <a:rPr lang="fr-FR" baseline="0" dirty="0" err="1"/>
              <a:t>jigsaw</a:t>
            </a:r>
            <a:r>
              <a:rPr lang="fr-FR" baseline="0" dirty="0"/>
              <a:t> (puzzle) = puzzle</a:t>
            </a:r>
          </a:p>
          <a:p>
            <a:r>
              <a:rPr lang="fr-FR" baseline="0" dirty="0"/>
              <a:t>Michel </a:t>
            </a:r>
            <a:r>
              <a:rPr lang="fr-FR" baseline="0" dirty="0" err="1"/>
              <a:t>Grangeat</a:t>
            </a:r>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18</a:t>
            </a:fld>
            <a:endParaRPr lang="fr-FR"/>
          </a:p>
        </p:txBody>
      </p:sp>
    </p:spTree>
    <p:extLst>
      <p:ext uri="{BB962C8B-B14F-4D97-AF65-F5344CB8AC3E}">
        <p14:creationId xmlns:p14="http://schemas.microsoft.com/office/powerpoint/2010/main" val="1815807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Jigsaw</a:t>
            </a:r>
            <a:r>
              <a:rPr lang="fr-FR" dirty="0"/>
              <a:t> = scie</a:t>
            </a:r>
            <a:r>
              <a:rPr lang="fr-FR" baseline="0" dirty="0"/>
              <a:t> sauteuse – </a:t>
            </a:r>
            <a:r>
              <a:rPr lang="fr-FR" baseline="0" dirty="0" err="1"/>
              <a:t>jigsaw</a:t>
            </a:r>
            <a:r>
              <a:rPr lang="fr-FR" baseline="0" dirty="0"/>
              <a:t> (puzzle) = puzzle</a:t>
            </a:r>
          </a:p>
          <a:p>
            <a:r>
              <a:rPr lang="fr-FR" baseline="0" dirty="0"/>
              <a:t>Michel </a:t>
            </a:r>
            <a:r>
              <a:rPr lang="fr-FR" baseline="0" dirty="0" err="1"/>
              <a:t>Grangeat</a:t>
            </a:r>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19</a:t>
            </a:fld>
            <a:endParaRPr lang="fr-FR"/>
          </a:p>
        </p:txBody>
      </p:sp>
    </p:spTree>
    <p:extLst>
      <p:ext uri="{BB962C8B-B14F-4D97-AF65-F5344CB8AC3E}">
        <p14:creationId xmlns:p14="http://schemas.microsoft.com/office/powerpoint/2010/main" val="723033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Jigsaw</a:t>
            </a:r>
            <a:r>
              <a:rPr lang="fr-FR" dirty="0"/>
              <a:t> = scie</a:t>
            </a:r>
            <a:r>
              <a:rPr lang="fr-FR" baseline="0" dirty="0"/>
              <a:t> sauteuse – </a:t>
            </a:r>
            <a:r>
              <a:rPr lang="fr-FR" baseline="0" dirty="0" err="1"/>
              <a:t>jigsaw</a:t>
            </a:r>
            <a:r>
              <a:rPr lang="fr-FR" baseline="0" dirty="0"/>
              <a:t> (puzzle) = puzzle</a:t>
            </a:r>
          </a:p>
          <a:p>
            <a:r>
              <a:rPr lang="fr-FR" baseline="0" dirty="0"/>
              <a:t>Michel </a:t>
            </a:r>
            <a:r>
              <a:rPr lang="fr-FR" baseline="0" dirty="0" err="1"/>
              <a:t>Grangeat</a:t>
            </a:r>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20</a:t>
            </a:fld>
            <a:endParaRPr lang="fr-FR"/>
          </a:p>
        </p:txBody>
      </p:sp>
    </p:spTree>
    <p:extLst>
      <p:ext uri="{BB962C8B-B14F-4D97-AF65-F5344CB8AC3E}">
        <p14:creationId xmlns:p14="http://schemas.microsoft.com/office/powerpoint/2010/main" val="3112934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21</a:t>
            </a:fld>
            <a:endParaRPr lang="fr-FR"/>
          </a:p>
        </p:txBody>
      </p:sp>
    </p:spTree>
    <p:extLst>
      <p:ext uri="{BB962C8B-B14F-4D97-AF65-F5344CB8AC3E}">
        <p14:creationId xmlns:p14="http://schemas.microsoft.com/office/powerpoint/2010/main" val="319610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différenciation</a:t>
            </a:r>
            <a:r>
              <a:rPr lang="fr-FR" baseline="0" dirty="0"/>
              <a:t> est née avec Célestin Freinet dans les années 30</a:t>
            </a:r>
          </a:p>
          <a:p>
            <a:r>
              <a:rPr lang="fr-FR" b="1" dirty="0"/>
              <a:t>Jean Piaget</a:t>
            </a:r>
            <a:r>
              <a:rPr lang="fr-FR" b="1" baseline="0" dirty="0"/>
              <a:t> </a:t>
            </a:r>
            <a:r>
              <a:rPr lang="fr-FR" baseline="0" dirty="0"/>
              <a:t>: les différents stades de développement de l’enfant. Stade sensori-moteur de 0 à 24 mois, le stade préopératoire de 2 à 7 ans, le stade des opérations concrètes de 7 à 11/12 ans et enfin le stade de opérations abstraites (mise en place d’une pensée hypothético-déductive) </a:t>
            </a:r>
          </a:p>
          <a:p>
            <a:r>
              <a:rPr lang="fr-FR" b="1" baseline="0" dirty="0"/>
              <a:t>Célestin Freinet</a:t>
            </a:r>
            <a:r>
              <a:rPr lang="fr-FR" baseline="0" dirty="0"/>
              <a:t> (1935 : école de Vence). Pédagogie basée sur l’expression libre des enfants (texte libre, dessin libre, correspondance interscolaire, imprimerie et journal de la classe, etc.). Selon Freinet, sa pédagogie favorise le passage à l’âge adulte grâce aux interactions fréquentes et concrètes qui s’opèrent lors des travaux réalisés en commun. </a:t>
            </a:r>
          </a:p>
          <a:p>
            <a:r>
              <a:rPr lang="fr-FR" b="1" baseline="0" dirty="0"/>
              <a:t>Fernand Oury </a:t>
            </a:r>
            <a:r>
              <a:rPr lang="fr-FR" baseline="0" dirty="0"/>
              <a:t>(instituteur, fondateur de la pédagogie institutionnelle - 1967). Le but de cette pédagogie est de créer et de faire respecter les règles de vie de l’école par les biais des institutions appropriées. Fernand Oury insiste sur l’apprentissage de la vie collective, sur la parole et le débat. La classe doit être un lieu sécurisé avec des repères où l’enfant trouve des réponses à ses questions et prend progressivement en charge sa vie d’écolier. Il aura ainsi le goût d’apprendre à travers son engagement et son initiative. </a:t>
            </a:r>
          </a:p>
          <a:p>
            <a:r>
              <a:rPr lang="fr-FR" b="0" i="1" baseline="0" dirty="0">
                <a:solidFill>
                  <a:schemeClr val="accent5">
                    <a:lumMod val="75000"/>
                  </a:schemeClr>
                </a:solidFill>
              </a:rPr>
              <a:t>CE SONT LES « PÉDAGOGIES NOUVELLES »</a:t>
            </a:r>
          </a:p>
          <a:p>
            <a:r>
              <a:rPr lang="fr-FR" b="0" i="1" baseline="0" dirty="0">
                <a:solidFill>
                  <a:schemeClr val="accent5">
                    <a:lumMod val="75000"/>
                  </a:schemeClr>
                </a:solidFill>
              </a:rPr>
              <a:t>Les points essentiels : utilisation de fichiers autocorrectifs, mise en place d’exposés avec forte restitution orale, enquêtes débouchant sur des textes libres, projets permanents au service du collectif, tâtonnement expérimental développé et statut de l’erreur qui devient à elle-seule un outil d’apprentissage. Le manuel considéré comme trop uniforme est délaissé. </a:t>
            </a:r>
          </a:p>
          <a:p>
            <a:r>
              <a:rPr lang="fr-FR" b="1" i="0" baseline="0" dirty="0">
                <a:solidFill>
                  <a:schemeClr val="accent5">
                    <a:lumMod val="75000"/>
                  </a:schemeClr>
                </a:solidFill>
              </a:rPr>
              <a:t>Philippe Meirieu </a:t>
            </a:r>
            <a:r>
              <a:rPr lang="fr-FR" b="0" i="0" baseline="0" dirty="0">
                <a:solidFill>
                  <a:schemeClr val="accent5">
                    <a:lumMod val="75000"/>
                  </a:schemeClr>
                </a:solidFill>
              </a:rPr>
              <a:t>(Prof. Sciences de l’éducation). Sans méthode, il n’y a pas de différenciation possible. La méthode pédagogique est définie comme le mode de gestion dans un cadre donné des relations entre le formateur, les apprenants et le savoir. Pour l’enseignant, la méthode comprend les outils d’apprentissage (manuels, images, numérique, etc.) et la cohérence des situations mises en place avec la nécessité de respecter le rythme d’apprentissage de l’élève. La différenciation de 1</a:t>
            </a:r>
            <a:r>
              <a:rPr lang="fr-FR" b="0" i="0" baseline="30000" dirty="0">
                <a:solidFill>
                  <a:schemeClr val="accent5">
                    <a:lumMod val="75000"/>
                  </a:schemeClr>
                </a:solidFill>
              </a:rPr>
              <a:t>er</a:t>
            </a:r>
            <a:r>
              <a:rPr lang="fr-FR" b="0" i="0" baseline="0" dirty="0">
                <a:solidFill>
                  <a:schemeClr val="accent5">
                    <a:lumMod val="75000"/>
                  </a:schemeClr>
                </a:solidFill>
              </a:rPr>
              <a:t> niveau se met en place par l’alternance dans un fonctionnement habituel du cours de différents outils et situations d’apprentissage. C’est la « souplesse » et la « flexibilité » qui sont les maître-mots de ce fonctionnement. Ce dernier doit permettre à tous les élèves de satisfaire à la tâche demandée et de progresser. </a:t>
            </a:r>
          </a:p>
          <a:p>
            <a:r>
              <a:rPr lang="fr-FR" b="1" i="0" baseline="0" dirty="0">
                <a:solidFill>
                  <a:schemeClr val="accent5">
                    <a:lumMod val="75000"/>
                  </a:schemeClr>
                </a:solidFill>
              </a:rPr>
              <a:t>Michel Perraudeau </a:t>
            </a:r>
            <a:r>
              <a:rPr lang="fr-FR" b="0" i="0" baseline="0" dirty="0">
                <a:solidFill>
                  <a:schemeClr val="accent5">
                    <a:lumMod val="75000"/>
                  </a:schemeClr>
                </a:solidFill>
              </a:rPr>
              <a:t>Connaitre son style d’apprentissage facilite la conquête de l’autonomie permettant de construire une réussite personnalisée à partir d’objectifs claires. Placer l’élève au centre et le rendre acteur de ses apprentissages. </a:t>
            </a:r>
            <a:endParaRPr lang="fr-FR" b="1" i="0" dirty="0">
              <a:solidFill>
                <a:schemeClr val="accent5">
                  <a:lumMod val="75000"/>
                </a:schemeClr>
              </a:solidFill>
            </a:endParaRPr>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4</a:t>
            </a:fld>
            <a:endParaRPr lang="fr-FR"/>
          </a:p>
        </p:txBody>
      </p:sp>
    </p:spTree>
    <p:extLst>
      <p:ext uri="{BB962C8B-B14F-4D97-AF65-F5344CB8AC3E}">
        <p14:creationId xmlns:p14="http://schemas.microsoft.com/office/powerpoint/2010/main" val="4229543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22</a:t>
            </a:fld>
            <a:endParaRPr lang="fr-FR"/>
          </a:p>
        </p:txBody>
      </p:sp>
    </p:spTree>
    <p:extLst>
      <p:ext uri="{BB962C8B-B14F-4D97-AF65-F5344CB8AC3E}">
        <p14:creationId xmlns:p14="http://schemas.microsoft.com/office/powerpoint/2010/main" val="2893361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23</a:t>
            </a:fld>
            <a:endParaRPr lang="fr-FR"/>
          </a:p>
        </p:txBody>
      </p:sp>
    </p:spTree>
    <p:extLst>
      <p:ext uri="{BB962C8B-B14F-4D97-AF65-F5344CB8AC3E}">
        <p14:creationId xmlns:p14="http://schemas.microsoft.com/office/powerpoint/2010/main" val="35446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24</a:t>
            </a:fld>
            <a:endParaRPr lang="fr-FR"/>
          </a:p>
        </p:txBody>
      </p:sp>
    </p:spTree>
    <p:extLst>
      <p:ext uri="{BB962C8B-B14F-4D97-AF65-F5344CB8AC3E}">
        <p14:creationId xmlns:p14="http://schemas.microsoft.com/office/powerpoint/2010/main" val="542799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25</a:t>
            </a:fld>
            <a:endParaRPr lang="fr-FR"/>
          </a:p>
        </p:txBody>
      </p:sp>
    </p:spTree>
    <p:extLst>
      <p:ext uri="{BB962C8B-B14F-4D97-AF65-F5344CB8AC3E}">
        <p14:creationId xmlns:p14="http://schemas.microsoft.com/office/powerpoint/2010/main" val="1895935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26</a:t>
            </a:fld>
            <a:endParaRPr lang="fr-FR"/>
          </a:p>
        </p:txBody>
      </p:sp>
    </p:spTree>
    <p:extLst>
      <p:ext uri="{BB962C8B-B14F-4D97-AF65-F5344CB8AC3E}">
        <p14:creationId xmlns:p14="http://schemas.microsoft.com/office/powerpoint/2010/main" val="2695323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27</a:t>
            </a:fld>
            <a:endParaRPr lang="fr-FR"/>
          </a:p>
        </p:txBody>
      </p:sp>
    </p:spTree>
    <p:extLst>
      <p:ext uri="{BB962C8B-B14F-4D97-AF65-F5344CB8AC3E}">
        <p14:creationId xmlns:p14="http://schemas.microsoft.com/office/powerpoint/2010/main" val="43090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28</a:t>
            </a:fld>
            <a:endParaRPr lang="fr-FR"/>
          </a:p>
        </p:txBody>
      </p:sp>
    </p:spTree>
    <p:extLst>
      <p:ext uri="{BB962C8B-B14F-4D97-AF65-F5344CB8AC3E}">
        <p14:creationId xmlns:p14="http://schemas.microsoft.com/office/powerpoint/2010/main" val="1563489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29</a:t>
            </a:fld>
            <a:endParaRPr lang="fr-FR"/>
          </a:p>
        </p:txBody>
      </p:sp>
    </p:spTree>
    <p:extLst>
      <p:ext uri="{BB962C8B-B14F-4D97-AF65-F5344CB8AC3E}">
        <p14:creationId xmlns:p14="http://schemas.microsoft.com/office/powerpoint/2010/main" val="3577574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30</a:t>
            </a:fld>
            <a:endParaRPr lang="fr-FR"/>
          </a:p>
        </p:txBody>
      </p:sp>
    </p:spTree>
    <p:extLst>
      <p:ext uri="{BB962C8B-B14F-4D97-AF65-F5344CB8AC3E}">
        <p14:creationId xmlns:p14="http://schemas.microsoft.com/office/powerpoint/2010/main" val="743852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31</a:t>
            </a:fld>
            <a:endParaRPr lang="fr-FR"/>
          </a:p>
        </p:txBody>
      </p:sp>
    </p:spTree>
    <p:extLst>
      <p:ext uri="{BB962C8B-B14F-4D97-AF65-F5344CB8AC3E}">
        <p14:creationId xmlns:p14="http://schemas.microsoft.com/office/powerpoint/2010/main" val="36444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i="0" dirty="0">
              <a:solidFill>
                <a:schemeClr val="accent5">
                  <a:lumMod val="75000"/>
                </a:schemeClr>
              </a:solidFill>
            </a:endParaRPr>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5</a:t>
            </a:fld>
            <a:endParaRPr lang="fr-FR"/>
          </a:p>
        </p:txBody>
      </p:sp>
    </p:spTree>
    <p:extLst>
      <p:ext uri="{BB962C8B-B14F-4D97-AF65-F5344CB8AC3E}">
        <p14:creationId xmlns:p14="http://schemas.microsoft.com/office/powerpoint/2010/main" val="2323402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32</a:t>
            </a:fld>
            <a:endParaRPr lang="fr-FR"/>
          </a:p>
        </p:txBody>
      </p:sp>
    </p:spTree>
    <p:extLst>
      <p:ext uri="{BB962C8B-B14F-4D97-AF65-F5344CB8AC3E}">
        <p14:creationId xmlns:p14="http://schemas.microsoft.com/office/powerpoint/2010/main" val="290354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33</a:t>
            </a:fld>
            <a:endParaRPr lang="fr-FR"/>
          </a:p>
        </p:txBody>
      </p:sp>
    </p:spTree>
    <p:extLst>
      <p:ext uri="{BB962C8B-B14F-4D97-AF65-F5344CB8AC3E}">
        <p14:creationId xmlns:p14="http://schemas.microsoft.com/office/powerpoint/2010/main" val="4083672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u="none" strike="noStrike" kern="1200" baseline="0" dirty="0">
                <a:solidFill>
                  <a:schemeClr val="tx1"/>
                </a:solidFill>
                <a:latin typeface="+mn-lt"/>
                <a:ea typeface="+mn-ea"/>
                <a:cs typeface="+mn-cs"/>
              </a:rPr>
              <a:t>3Table d’appui : entre étayage et désétayage </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Si la TA constitue le lieu par excellence pour l’étayage (Bruner, 1983) par l’adulte, ce dispositif permet aussi d’accompagner l’élève vers l’autonomie. En effet, bon nombre de praticiens profitent des moments à la table d’appui pour aborder avec les élèves, parallèlement aux contenus, la question des démarches de résolution et des méthodes d’apprentissage. En effet, le but de toute aide consiste à petit à petit disparaître au profit de l’autonomie de l’élève : cette autonomie appelle chez l’élève la prise en charge progressive des dimensions métacognitives. </a:t>
            </a:r>
          </a:p>
          <a:p>
            <a:r>
              <a:rPr lang="fr-FR" sz="1200" b="1" i="1" u="none" strike="noStrike" kern="1200" baseline="0" dirty="0">
                <a:solidFill>
                  <a:schemeClr val="tx1"/>
                </a:solidFill>
                <a:latin typeface="+mn-lt"/>
                <a:ea typeface="+mn-ea"/>
                <a:cs typeface="+mn-cs"/>
              </a:rPr>
              <a:t>La table d’appui au service de l’évaluation formative </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dispositif de TA permet de recueillir des informations précieuses sur les forces et faiblesses des élèves participants, dans une visée d’évaluation formative. Pour recueillir ces informations, l’enseignant peut avoir recours à trois procédés complémentaires : 1) l’analyse des erreurs (notamment </a:t>
            </a:r>
            <a:r>
              <a:rPr lang="fr-FR" sz="1200" b="0" i="0" u="none" strike="noStrike" kern="1200" baseline="0" dirty="0" err="1">
                <a:solidFill>
                  <a:schemeClr val="tx1"/>
                </a:solidFill>
                <a:latin typeface="+mn-lt"/>
                <a:ea typeface="+mn-ea"/>
                <a:cs typeface="+mn-cs"/>
              </a:rPr>
              <a:t>Astolfi</a:t>
            </a:r>
            <a:r>
              <a:rPr lang="fr-FR" sz="1200" b="0" i="0" u="none" strike="noStrike" kern="1200" baseline="0" dirty="0">
                <a:solidFill>
                  <a:schemeClr val="tx1"/>
                </a:solidFill>
                <a:latin typeface="+mn-lt"/>
                <a:ea typeface="+mn-ea"/>
                <a:cs typeface="+mn-cs"/>
              </a:rPr>
              <a:t>, 2011) et le classement de ces erreurs pour proposer une régulation adéquate ; 2) l’entretien d’explicitation qui conduit l’élève à commenter ses démarches de résolution </a:t>
            </a:r>
            <a:r>
              <a:rPr lang="fr-FR" sz="1200" b="0" i="1" u="none" strike="noStrike" kern="1200" baseline="0" dirty="0">
                <a:solidFill>
                  <a:schemeClr val="tx1"/>
                </a:solidFill>
                <a:latin typeface="+mn-lt"/>
                <a:ea typeface="+mn-ea"/>
                <a:cs typeface="+mn-cs"/>
              </a:rPr>
              <a:t>a posteriori </a:t>
            </a:r>
            <a:r>
              <a:rPr lang="fr-FR" sz="1200" b="0" i="0" u="none" strike="noStrike" kern="1200" baseline="0" dirty="0">
                <a:solidFill>
                  <a:schemeClr val="tx1"/>
                </a:solidFill>
                <a:latin typeface="+mn-lt"/>
                <a:ea typeface="+mn-ea"/>
                <a:cs typeface="+mn-cs"/>
              </a:rPr>
              <a:t>(</a:t>
            </a:r>
            <a:r>
              <a:rPr lang="fr-FR" sz="1200" b="0" i="0" u="none" strike="noStrike" kern="1200" baseline="0" dirty="0" err="1">
                <a:solidFill>
                  <a:schemeClr val="tx1"/>
                </a:solidFill>
                <a:latin typeface="+mn-lt"/>
                <a:ea typeface="+mn-ea"/>
                <a:cs typeface="+mn-cs"/>
              </a:rPr>
              <a:t>Vermersch</a:t>
            </a:r>
            <a:r>
              <a:rPr lang="fr-FR" sz="1200" b="0" i="0" u="none" strike="noStrike" kern="1200" baseline="0" dirty="0">
                <a:solidFill>
                  <a:schemeClr val="tx1"/>
                </a:solidFill>
                <a:latin typeface="+mn-lt"/>
                <a:ea typeface="+mn-ea"/>
                <a:cs typeface="+mn-cs"/>
              </a:rPr>
              <a:t>, 1994) ; et 3) la méthode de pensée à voix haute (</a:t>
            </a:r>
            <a:r>
              <a:rPr lang="fr-FR" sz="1200" b="0" i="1" u="none" strike="noStrike" kern="1200" baseline="0" dirty="0" err="1">
                <a:solidFill>
                  <a:schemeClr val="tx1"/>
                </a:solidFill>
                <a:latin typeface="+mn-lt"/>
                <a:ea typeface="+mn-ea"/>
                <a:cs typeface="+mn-cs"/>
              </a:rPr>
              <a:t>think</a:t>
            </a:r>
            <a:r>
              <a:rPr lang="fr-FR" sz="1200" b="0" i="1" u="none" strike="noStrike" kern="1200" baseline="0" dirty="0">
                <a:solidFill>
                  <a:schemeClr val="tx1"/>
                </a:solidFill>
                <a:latin typeface="+mn-lt"/>
                <a:ea typeface="+mn-ea"/>
                <a:cs typeface="+mn-cs"/>
              </a:rPr>
              <a:t> </a:t>
            </a:r>
            <a:r>
              <a:rPr lang="fr-FR" sz="1200" b="0" i="1" u="none" strike="noStrike" kern="1200" baseline="0" dirty="0" err="1">
                <a:solidFill>
                  <a:schemeClr val="tx1"/>
                </a:solidFill>
                <a:latin typeface="+mn-lt"/>
                <a:ea typeface="+mn-ea"/>
                <a:cs typeface="+mn-cs"/>
              </a:rPr>
              <a:t>aloud</a:t>
            </a:r>
            <a:r>
              <a:rPr lang="fr-FR" sz="1200" b="0" i="1"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qui invite l’élève à décrire en temps réel ses actions à mesure qu'il effectue une tâche. </a:t>
            </a:r>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34</a:t>
            </a:fld>
            <a:endParaRPr lang="fr-FR"/>
          </a:p>
        </p:txBody>
      </p:sp>
    </p:spTree>
    <p:extLst>
      <p:ext uri="{BB962C8B-B14F-4D97-AF65-F5344CB8AC3E}">
        <p14:creationId xmlns:p14="http://schemas.microsoft.com/office/powerpoint/2010/main" val="3217886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35</a:t>
            </a:fld>
            <a:endParaRPr lang="fr-FR"/>
          </a:p>
        </p:txBody>
      </p:sp>
    </p:spTree>
    <p:extLst>
      <p:ext uri="{BB962C8B-B14F-4D97-AF65-F5344CB8AC3E}">
        <p14:creationId xmlns:p14="http://schemas.microsoft.com/office/powerpoint/2010/main" val="2972019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36</a:t>
            </a:fld>
            <a:endParaRPr lang="fr-FR"/>
          </a:p>
        </p:txBody>
      </p:sp>
    </p:spTree>
    <p:extLst>
      <p:ext uri="{BB962C8B-B14F-4D97-AF65-F5344CB8AC3E}">
        <p14:creationId xmlns:p14="http://schemas.microsoft.com/office/powerpoint/2010/main" val="1640578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Critères</a:t>
            </a:r>
            <a:r>
              <a:rPr lang="fr-FR" baseline="0" dirty="0"/>
              <a:t> de réussite</a:t>
            </a:r>
          </a:p>
          <a:p>
            <a:r>
              <a:rPr lang="fr-FR" baseline="0" dirty="0"/>
              <a:t>Timing de la tâche ? </a:t>
            </a:r>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37</a:t>
            </a:fld>
            <a:endParaRPr lang="fr-FR"/>
          </a:p>
        </p:txBody>
      </p:sp>
    </p:spTree>
    <p:extLst>
      <p:ext uri="{BB962C8B-B14F-4D97-AF65-F5344CB8AC3E}">
        <p14:creationId xmlns:p14="http://schemas.microsoft.com/office/powerpoint/2010/main" val="426803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Alors que le soutien à l’élève en difficulté était auparavant perçu comme une différenciation accordée à l’extérieur de l’école (ségrégation/spécialisation) ou de la classe ordinaire (co-intervention externe), ce soutien s’effectue maintenant de plus en plus au sein même du groupe-classe s’alliant avec un soutien à l’enseignant (co-enseignement). C’est le cas, par exemple, du dispositif « Plus de maîtres que de classes ». </a:t>
            </a:r>
          </a:p>
          <a:p>
            <a:r>
              <a:rPr lang="fr-FR" sz="1200" b="0" i="0" u="none" strike="noStrike" kern="1200" baseline="0" dirty="0">
                <a:solidFill>
                  <a:schemeClr val="tx1"/>
                </a:solidFill>
                <a:latin typeface="+mn-lt"/>
                <a:ea typeface="+mn-ea"/>
                <a:cs typeface="+mn-cs"/>
              </a:rPr>
              <a:t>Co-intervention = soutien individualisé </a:t>
            </a:r>
          </a:p>
          <a:p>
            <a:r>
              <a:rPr lang="fr-FR" sz="1200" b="0" i="0" u="none" strike="noStrike" kern="1200" baseline="0" dirty="0">
                <a:solidFill>
                  <a:schemeClr val="tx1"/>
                </a:solidFill>
                <a:latin typeface="+mn-lt"/>
                <a:ea typeface="+mn-ea"/>
                <a:cs typeface="+mn-cs"/>
              </a:rPr>
              <a:t>La </a:t>
            </a:r>
            <a:r>
              <a:rPr lang="fr-FR" sz="1200" b="0" i="1" u="none" strike="noStrike" kern="1200" baseline="0" dirty="0">
                <a:solidFill>
                  <a:schemeClr val="tx1"/>
                </a:solidFill>
                <a:latin typeface="+mn-lt"/>
                <a:ea typeface="+mn-ea"/>
                <a:cs typeface="+mn-cs"/>
              </a:rPr>
              <a:t>co-intervention interne </a:t>
            </a:r>
            <a:r>
              <a:rPr lang="fr-FR" sz="1200" b="0" i="0" u="none" strike="noStrike" kern="1200" baseline="0" dirty="0">
                <a:solidFill>
                  <a:schemeClr val="tx1"/>
                </a:solidFill>
                <a:latin typeface="+mn-lt"/>
                <a:ea typeface="+mn-ea"/>
                <a:cs typeface="+mn-cs"/>
              </a:rPr>
              <a:t>concerne les interventions réalisées au sein de la classe, le plus souvent auprès d’un seul élève, par un professionnel. Il peut s’agir, par exemple, d’un AVS qui soutient l’élève à besoins spécifiques dans ses apprentissages et ses comportements en classe ou lors de ses déplacements dans l’école, pendant des sorties scolaires, etc. </a:t>
            </a:r>
          </a:p>
          <a:p>
            <a:r>
              <a:rPr lang="fr-FR" sz="1200" b="0" i="0" u="none" strike="noStrike" kern="1200" baseline="0" dirty="0">
                <a:solidFill>
                  <a:schemeClr val="tx1"/>
                </a:solidFill>
                <a:latin typeface="+mn-lt"/>
                <a:ea typeface="+mn-ea"/>
                <a:cs typeface="+mn-cs"/>
              </a:rPr>
              <a:t>Le second modèle de co-intervention, le plus fréquent, la </a:t>
            </a:r>
            <a:r>
              <a:rPr lang="fr-FR" sz="1200" b="0" i="1" u="none" strike="noStrike" kern="1200" baseline="0" dirty="0">
                <a:solidFill>
                  <a:schemeClr val="tx1"/>
                </a:solidFill>
                <a:latin typeface="+mn-lt"/>
                <a:ea typeface="+mn-ea"/>
                <a:cs typeface="+mn-cs"/>
              </a:rPr>
              <a:t>co-intervention externe</a:t>
            </a:r>
            <a:r>
              <a:rPr lang="fr-FR" sz="1200" b="0" i="0" u="none" strike="noStrike" kern="1200" baseline="0" dirty="0">
                <a:solidFill>
                  <a:schemeClr val="tx1"/>
                </a:solidFill>
                <a:latin typeface="+mn-lt"/>
                <a:ea typeface="+mn-ea"/>
                <a:cs typeface="+mn-cs"/>
              </a:rPr>
              <a:t>, consiste en une collaboration où les enseignants et d’autres professionnels (enseignants ou non) travaillent au même moment pour des élèves d’un même groupe, mais sans partager le même espace, ni les mêmes méthodes ou objectifs. Il s’agit d’une aide individuelle et supplémentaire à l’enseignement usuel. Cette co-intervention externe concerne, par exemple, les interventions d’un maître E réalisées individuellement ou en petits groupes, dans un local séparé, pendant les heures de classe. </a:t>
            </a:r>
          </a:p>
          <a:p>
            <a:r>
              <a:rPr lang="fr-FR" sz="1200" b="0" i="0" u="none" strike="noStrike" kern="1200" baseline="0" dirty="0">
                <a:solidFill>
                  <a:schemeClr val="tx1"/>
                </a:solidFill>
                <a:latin typeface="+mn-lt"/>
                <a:ea typeface="+mn-ea"/>
                <a:cs typeface="+mn-cs"/>
              </a:rPr>
              <a:t>Dans le même ordre d’idées, les pratiques probantes comme </a:t>
            </a:r>
            <a:r>
              <a:rPr lang="fr-FR" sz="1200" b="1" i="0" u="none" strike="noStrike" kern="1200" baseline="0" dirty="0">
                <a:solidFill>
                  <a:schemeClr val="tx1"/>
                </a:solidFill>
                <a:latin typeface="+mn-lt"/>
                <a:ea typeface="+mn-ea"/>
                <a:cs typeface="+mn-cs"/>
              </a:rPr>
              <a:t>l’enseignement explicite, stratégique ou réciproque</a:t>
            </a:r>
            <a:r>
              <a:rPr lang="fr-FR" sz="1200" b="0" i="0" u="none" strike="noStrike" kern="1200" baseline="0" dirty="0">
                <a:solidFill>
                  <a:schemeClr val="tx1"/>
                </a:solidFill>
                <a:latin typeface="+mn-lt"/>
                <a:ea typeface="+mn-ea"/>
                <a:cs typeface="+mn-cs"/>
              </a:rPr>
              <a:t>, montrant des effets de taille très importants, peuvent s’organiser sous la forme de petits groupes tant à l’intérieur qu’à l’extérieur de la classe. </a:t>
            </a:r>
            <a:br>
              <a:rPr lang="fr-FR" sz="1200" b="0" i="0" u="none" strike="noStrike" kern="1200" baseline="0" dirty="0">
                <a:solidFill>
                  <a:schemeClr val="tx1"/>
                </a:solidFill>
                <a:latin typeface="+mn-lt"/>
                <a:ea typeface="+mn-ea"/>
                <a:cs typeface="+mn-cs"/>
              </a:rPr>
            </a:b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Si chaque enseignant intervient avec une indépendance qui peut être grande, « </a:t>
            </a:r>
            <a:r>
              <a:rPr lang="fr-FR" sz="1200" b="0" i="1" u="none" strike="noStrike" kern="1200" baseline="0" dirty="0">
                <a:solidFill>
                  <a:schemeClr val="tx1"/>
                </a:solidFill>
                <a:latin typeface="+mn-lt"/>
                <a:ea typeface="+mn-ea"/>
                <a:cs typeface="+mn-cs"/>
              </a:rPr>
              <a:t>(…) un danger réside alors dans le fait de constituer des « systèmes didactiques parallèles », voire étanches. Peut alors s’institutionnaliser un système principal et un système auxiliaire, avec pour les élèves les plus avancés une affiliation à la progression didactique officielle du système principal (la référence), et, pour les élèves les moins avancés, une exposition, dans un système auxiliaire (comme un atelier par exemple qui rassemble un groupe d’élèves peu avancés) et à des objets de savoir simplifiés ou même plus d’actualité dans la classe » </a:t>
            </a:r>
            <a:r>
              <a:rPr lang="fr-FR" sz="1200" b="0" i="0" u="none" strike="noStrike" kern="1200" baseline="0" dirty="0">
                <a:solidFill>
                  <a:schemeClr val="tx1"/>
                </a:solidFill>
                <a:latin typeface="+mn-lt"/>
                <a:ea typeface="+mn-ea"/>
                <a:cs typeface="+mn-cs"/>
              </a:rPr>
              <a:t>(</a:t>
            </a:r>
            <a:r>
              <a:rPr lang="fr-FR" sz="1200" b="0" i="0" u="none" strike="noStrike" kern="1200" baseline="0" dirty="0" err="1">
                <a:solidFill>
                  <a:schemeClr val="tx1"/>
                </a:solidFill>
                <a:latin typeface="+mn-lt"/>
                <a:ea typeface="+mn-ea"/>
                <a:cs typeface="+mn-cs"/>
              </a:rPr>
              <a:t>Toullec</a:t>
            </a:r>
            <a:r>
              <a:rPr lang="fr-FR" sz="1200" b="0" i="0" u="none" strike="noStrike" kern="1200" baseline="0" dirty="0">
                <a:solidFill>
                  <a:schemeClr val="tx1"/>
                </a:solidFill>
                <a:latin typeface="+mn-lt"/>
                <a:ea typeface="+mn-ea"/>
                <a:cs typeface="+mn-cs"/>
              </a:rPr>
              <a:t>-Théry et </a:t>
            </a:r>
            <a:r>
              <a:rPr lang="fr-FR" sz="1200" b="0" i="0" u="none" strike="noStrike" kern="1200" baseline="0" dirty="0" err="1">
                <a:solidFill>
                  <a:schemeClr val="tx1"/>
                </a:solidFill>
                <a:latin typeface="+mn-lt"/>
                <a:ea typeface="+mn-ea"/>
                <a:cs typeface="+mn-cs"/>
              </a:rPr>
              <a:t>Marlot</a:t>
            </a:r>
            <a:r>
              <a:rPr lang="fr-FR" sz="1200" b="0" i="0" u="none" strike="noStrike" kern="1200" baseline="0" dirty="0">
                <a:solidFill>
                  <a:schemeClr val="tx1"/>
                </a:solidFill>
                <a:latin typeface="+mn-lt"/>
                <a:ea typeface="+mn-ea"/>
                <a:cs typeface="+mn-cs"/>
              </a:rPr>
              <a:t>, 2013, p. 47-48).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a:t>
            </a:r>
            <a:r>
              <a:rPr lang="fr-FR" sz="1200" b="1" i="0" u="none" strike="noStrike" kern="1200" baseline="0" dirty="0">
                <a:solidFill>
                  <a:schemeClr val="tx1"/>
                </a:solidFill>
                <a:latin typeface="+mn-lt"/>
                <a:ea typeface="+mn-ea"/>
                <a:cs typeface="+mn-cs"/>
              </a:rPr>
              <a:t>co-enseignement</a:t>
            </a:r>
            <a:r>
              <a:rPr lang="fr-FR" sz="1200" b="0" i="0" u="none" strike="noStrike" kern="1200" baseline="0" dirty="0">
                <a:solidFill>
                  <a:schemeClr val="tx1"/>
                </a:solidFill>
                <a:latin typeface="+mn-lt"/>
                <a:ea typeface="+mn-ea"/>
                <a:cs typeface="+mn-cs"/>
              </a:rPr>
              <a:t>, répondant aux limites de la co-intervention, est défini comme un travail pédagogique en commun, dans un même groupe, temps et espace, de deux enseignants qui partagent les responsabilités éducatives pour atteindre des objectifs spécifiques (</a:t>
            </a:r>
            <a:r>
              <a:rPr lang="fr-FR" sz="1200" b="0" i="0" u="none" strike="noStrike" kern="1200" baseline="0" dirty="0" err="1">
                <a:solidFill>
                  <a:schemeClr val="tx1"/>
                </a:solidFill>
                <a:latin typeface="+mn-lt"/>
                <a:ea typeface="+mn-ea"/>
                <a:cs typeface="+mn-cs"/>
              </a:rPr>
              <a:t>Friend</a:t>
            </a:r>
            <a:r>
              <a:rPr lang="fr-FR" sz="1200" b="0" i="0" u="none" strike="noStrike" kern="1200" baseline="0" dirty="0">
                <a:solidFill>
                  <a:schemeClr val="tx1"/>
                </a:solidFill>
                <a:latin typeface="+mn-lt"/>
                <a:ea typeface="+mn-ea"/>
                <a:cs typeface="+mn-cs"/>
              </a:rPr>
              <a:t> &amp; Cook, 2007). </a:t>
            </a:r>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38</a:t>
            </a:fld>
            <a:endParaRPr lang="fr-FR"/>
          </a:p>
        </p:txBody>
      </p:sp>
    </p:spTree>
    <p:extLst>
      <p:ext uri="{BB962C8B-B14F-4D97-AF65-F5344CB8AC3E}">
        <p14:creationId xmlns:p14="http://schemas.microsoft.com/office/powerpoint/2010/main" val="3419147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39</a:t>
            </a:fld>
            <a:endParaRPr lang="fr-FR"/>
          </a:p>
        </p:txBody>
      </p:sp>
    </p:spTree>
    <p:extLst>
      <p:ext uri="{BB962C8B-B14F-4D97-AF65-F5344CB8AC3E}">
        <p14:creationId xmlns:p14="http://schemas.microsoft.com/office/powerpoint/2010/main" val="28335283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40</a:t>
            </a:fld>
            <a:endParaRPr lang="fr-FR"/>
          </a:p>
        </p:txBody>
      </p:sp>
    </p:spTree>
    <p:extLst>
      <p:ext uri="{BB962C8B-B14F-4D97-AF65-F5344CB8AC3E}">
        <p14:creationId xmlns:p14="http://schemas.microsoft.com/office/powerpoint/2010/main" val="1502423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41</a:t>
            </a:fld>
            <a:endParaRPr lang="fr-FR"/>
          </a:p>
        </p:txBody>
      </p:sp>
    </p:spTree>
    <p:extLst>
      <p:ext uri="{BB962C8B-B14F-4D97-AF65-F5344CB8AC3E}">
        <p14:creationId xmlns:p14="http://schemas.microsoft.com/office/powerpoint/2010/main" val="159576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a:solidFill>
                  <a:schemeClr val="tx1"/>
                </a:solidFill>
                <a:effectLst/>
                <a:latin typeface="+mn-lt"/>
                <a:ea typeface="+mn-ea"/>
                <a:cs typeface="+mn-cs"/>
              </a:rPr>
              <a:t>Louis Legrand</a:t>
            </a:r>
            <a:r>
              <a:rPr lang="fr-FR" sz="1200" b="0" i="0" kern="1200" dirty="0">
                <a:solidFill>
                  <a:schemeClr val="tx1"/>
                </a:solidFill>
                <a:effectLst/>
                <a:latin typeface="+mn-lt"/>
                <a:ea typeface="+mn-ea"/>
                <a:cs typeface="+mn-cs"/>
              </a:rPr>
              <a:t> (né en 1921 et mort en 2015) est un </a:t>
            </a:r>
            <a:r>
              <a:rPr lang="fr-FR" sz="1200" b="0" i="0" u="none" strike="noStrike" kern="1200" dirty="0">
                <a:solidFill>
                  <a:schemeClr val="tx1"/>
                </a:solidFill>
                <a:effectLst/>
                <a:latin typeface="+mn-lt"/>
                <a:ea typeface="+mn-ea"/>
                <a:cs typeface="+mn-cs"/>
                <a:hlinkClick r:id="rId3" tooltip="Pédagogue"/>
              </a:rPr>
              <a:t>pédagogue</a:t>
            </a:r>
            <a:r>
              <a:rPr lang="fr-FR" sz="1200" b="0" i="0" kern="1200" dirty="0">
                <a:solidFill>
                  <a:schemeClr val="tx1"/>
                </a:solidFill>
                <a:effectLst/>
                <a:latin typeface="+mn-lt"/>
                <a:ea typeface="+mn-ea"/>
                <a:cs typeface="+mn-cs"/>
              </a:rPr>
              <a:t> et universitaire </a:t>
            </a:r>
            <a:r>
              <a:rPr lang="fr-FR" sz="1200" b="0" i="0" u="none" strike="noStrike" kern="1200" dirty="0">
                <a:solidFill>
                  <a:schemeClr val="tx1"/>
                </a:solidFill>
                <a:effectLst/>
                <a:latin typeface="+mn-lt"/>
                <a:ea typeface="+mn-ea"/>
                <a:cs typeface="+mn-cs"/>
                <a:hlinkClick r:id="rId4" tooltip="France"/>
              </a:rPr>
              <a:t>français</a:t>
            </a:r>
            <a:r>
              <a:rPr lang="fr-FR" sz="1200" b="0" i="0" kern="1200" dirty="0">
                <a:solidFill>
                  <a:schemeClr val="tx1"/>
                </a:solidFill>
                <a:effectLst/>
                <a:latin typeface="+mn-lt"/>
                <a:ea typeface="+mn-ea"/>
                <a:cs typeface="+mn-cs"/>
              </a:rPr>
              <a:t>, qui a notamment été </a:t>
            </a:r>
            <a:r>
              <a:rPr lang="fr-FR" sz="1200" b="0" i="0" u="none" strike="noStrike" kern="1200" dirty="0">
                <a:solidFill>
                  <a:schemeClr val="tx1"/>
                </a:solidFill>
                <a:effectLst/>
                <a:latin typeface="+mn-lt"/>
                <a:ea typeface="+mn-ea"/>
                <a:cs typeface="+mn-cs"/>
                <a:hlinkClick r:id="rId5" tooltip="Professeur des universités"/>
              </a:rPr>
              <a:t>professeur</a:t>
            </a:r>
            <a:r>
              <a:rPr lang="fr-FR" sz="1200" b="0" i="0" kern="1200" dirty="0">
                <a:solidFill>
                  <a:schemeClr val="tx1"/>
                </a:solidFill>
                <a:effectLst/>
                <a:latin typeface="+mn-lt"/>
                <a:ea typeface="+mn-ea"/>
                <a:cs typeface="+mn-cs"/>
              </a:rPr>
              <a:t> en </a:t>
            </a:r>
            <a:r>
              <a:rPr lang="fr-FR" sz="1200" b="0" i="0" u="none" strike="noStrike" kern="1200" dirty="0">
                <a:solidFill>
                  <a:schemeClr val="tx1"/>
                </a:solidFill>
                <a:effectLst/>
                <a:latin typeface="+mn-lt"/>
                <a:ea typeface="+mn-ea"/>
                <a:cs typeface="+mn-cs"/>
                <a:hlinkClick r:id="rId6" tooltip="Sciences de l’éducation"/>
              </a:rPr>
              <a:t>sciences de l’éducation</a:t>
            </a:r>
            <a:r>
              <a:rPr lang="fr-FR" sz="1200" b="0" i="0" kern="1200" dirty="0">
                <a:solidFill>
                  <a:schemeClr val="tx1"/>
                </a:solidFill>
                <a:effectLst/>
                <a:latin typeface="+mn-lt"/>
                <a:ea typeface="+mn-ea"/>
                <a:cs typeface="+mn-cs"/>
              </a:rPr>
              <a:t> à l’</a:t>
            </a:r>
            <a:r>
              <a:rPr lang="fr-FR" sz="1200" b="0" i="0" u="none" strike="noStrike" kern="1200" dirty="0">
                <a:solidFill>
                  <a:schemeClr val="tx1"/>
                </a:solidFill>
                <a:effectLst/>
                <a:latin typeface="+mn-lt"/>
                <a:ea typeface="+mn-ea"/>
                <a:cs typeface="+mn-cs"/>
                <a:hlinkClick r:id="rId7" tooltip="Université de Strasbourg"/>
              </a:rPr>
              <a:t>université de Strasbourg</a:t>
            </a:r>
            <a:r>
              <a:rPr lang="fr-FR" sz="1200" b="0" i="0" kern="1200" dirty="0">
                <a:solidFill>
                  <a:schemeClr val="tx1"/>
                </a:solidFill>
                <a:effectLst/>
                <a:latin typeface="+mn-lt"/>
                <a:ea typeface="+mn-ea"/>
                <a:cs typeface="+mn-cs"/>
              </a:rPr>
              <a:t> et directeur de l’</a:t>
            </a:r>
            <a:r>
              <a:rPr lang="fr-FR" sz="1200" b="0" i="0" u="none" strike="noStrike" kern="1200" dirty="0">
                <a:solidFill>
                  <a:schemeClr val="tx1"/>
                </a:solidFill>
                <a:effectLst/>
                <a:latin typeface="+mn-lt"/>
                <a:ea typeface="+mn-ea"/>
                <a:cs typeface="+mn-cs"/>
                <a:hlinkClick r:id="rId8" tooltip="Institut français de l'éducation"/>
              </a:rPr>
              <a:t>Institut national de la recherche pédagogique</a:t>
            </a:r>
            <a:r>
              <a:rPr lang="fr-FR" sz="1200" b="0" i="0" u="none" strike="noStrike" kern="1200" baseline="30000" dirty="0">
                <a:solidFill>
                  <a:schemeClr val="tx1"/>
                </a:solidFill>
                <a:effectLst/>
                <a:latin typeface="+mn-lt"/>
                <a:ea typeface="+mn-ea"/>
                <a:cs typeface="+mn-cs"/>
                <a:hlinkClick r:id="rId9"/>
              </a:rPr>
              <a:t>1</a:t>
            </a:r>
            <a:r>
              <a:rPr lang="fr-FR" sz="1200" b="0" i="0" kern="1200" dirty="0">
                <a:solidFill>
                  <a:schemeClr val="tx1"/>
                </a:solidFill>
                <a:effectLst/>
                <a:latin typeface="+mn-lt"/>
                <a:ea typeface="+mn-ea"/>
                <a:cs typeface="+mn-cs"/>
              </a:rPr>
              <a:t>.</a:t>
            </a:r>
          </a:p>
          <a:p>
            <a:r>
              <a:rPr lang="fr-FR" sz="1200" b="0" i="0" u="none" strike="noStrike" kern="1200" baseline="0" dirty="0">
                <a:solidFill>
                  <a:schemeClr val="tx1"/>
                </a:solidFill>
                <a:latin typeface="+mn-lt"/>
                <a:ea typeface="+mn-ea"/>
                <a:cs typeface="+mn-cs"/>
              </a:rPr>
              <a:t>La notion de </a:t>
            </a:r>
            <a:r>
              <a:rPr lang="fr-FR" sz="1200" b="0" i="1" u="none" strike="noStrike" kern="1200" baseline="0" dirty="0">
                <a:solidFill>
                  <a:schemeClr val="tx1"/>
                </a:solidFill>
                <a:latin typeface="+mn-lt"/>
                <a:ea typeface="+mn-ea"/>
                <a:cs typeface="+mn-cs"/>
              </a:rPr>
              <a:t>pédagogie différenciée </a:t>
            </a:r>
            <a:r>
              <a:rPr lang="fr-FR" sz="1200" b="0" i="0" u="none" strike="noStrike" kern="1200" baseline="0" dirty="0">
                <a:solidFill>
                  <a:schemeClr val="tx1"/>
                </a:solidFill>
                <a:latin typeface="+mn-lt"/>
                <a:ea typeface="+mn-ea"/>
                <a:cs typeface="+mn-cs"/>
              </a:rPr>
              <a:t>a été introduite par Louis Legrand à la fin des années 70 suite à la loi Haby du 11 juillet 1975. Il faisait alors référence à la pédagogie recommandée aux professeurs en exercice dans les collèges d’enseignement secondaire dans lesquels les profils d’élèves étaient divers. Ces élèves étaient astreints à fréquenter le collège unique.</a:t>
            </a:r>
          </a:p>
          <a:p>
            <a:r>
              <a:rPr lang="fr-FR" sz="1200" b="0" i="0" u="none" strike="noStrike" kern="1200" baseline="0" dirty="0">
                <a:solidFill>
                  <a:schemeClr val="tx1"/>
                </a:solidFill>
                <a:latin typeface="+mn-lt"/>
                <a:ea typeface="+mn-ea"/>
                <a:cs typeface="+mn-cs"/>
              </a:rPr>
              <a:t>En 1990, dans </a:t>
            </a:r>
            <a:r>
              <a:rPr lang="fr-FR" sz="1200" b="0" i="1" u="none" strike="noStrike" kern="1200" baseline="0" dirty="0">
                <a:solidFill>
                  <a:schemeClr val="tx1"/>
                </a:solidFill>
                <a:latin typeface="+mn-lt"/>
                <a:ea typeface="+mn-ea"/>
                <a:cs typeface="+mn-cs"/>
              </a:rPr>
              <a:t>Les différenciations de la pédagogie </a:t>
            </a:r>
            <a:r>
              <a:rPr lang="fr-FR" sz="1200" b="0" i="0" u="none" strike="noStrike" kern="1200" baseline="0" dirty="0">
                <a:solidFill>
                  <a:schemeClr val="tx1"/>
                </a:solidFill>
                <a:latin typeface="+mn-lt"/>
                <a:ea typeface="+mn-ea"/>
                <a:cs typeface="+mn-cs"/>
              </a:rPr>
              <a:t>Louis Legrand souligne que « René Haby pense résoudre le problème par l’instauration dans les classes hétérogènes d’une heure hebdomadaire de soutien dans ces disciplines […]. Ce soutien doit utiliser une pédagogie adaptée aux caractéristiques propres de ces élèves. Ici, apparaît pour la première fois dans les textes officiels, l’idée d’une pédagogie différenciée (article 2 de l’arrêté du 22 décembre 1978), […]. Il s’agit donc bien d’une conception nouvelle dans la mesure où cette différenciation souhaitée n’est pas attachée à une filière devant conduire à des insertions ultérieures différentes, soit pédagogiques, soit professionnelles. Elle n’est ici que pédagogique et ne concerne que sa spécificité pédagogique face à un apprentissage commun ».</a:t>
            </a:r>
            <a:endParaRPr lang="fr-FR" b="1" i="0" dirty="0">
              <a:solidFill>
                <a:schemeClr val="accent5">
                  <a:lumMod val="75000"/>
                </a:schemeClr>
              </a:solidFill>
            </a:endParaRPr>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6</a:t>
            </a:fld>
            <a:endParaRPr lang="fr-FR"/>
          </a:p>
        </p:txBody>
      </p:sp>
    </p:spTree>
    <p:extLst>
      <p:ext uri="{BB962C8B-B14F-4D97-AF65-F5344CB8AC3E}">
        <p14:creationId xmlns:p14="http://schemas.microsoft.com/office/powerpoint/2010/main" val="3875820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262D179-1227-4BC0-9BC0-EF2D8862222F}" type="slidenum">
              <a:rPr lang="fr-FR" smtClean="0"/>
              <a:t>42</a:t>
            </a:fld>
            <a:endParaRPr lang="fr-FR"/>
          </a:p>
        </p:txBody>
      </p:sp>
    </p:spTree>
    <p:extLst>
      <p:ext uri="{BB962C8B-B14F-4D97-AF65-F5344CB8AC3E}">
        <p14:creationId xmlns:p14="http://schemas.microsoft.com/office/powerpoint/2010/main" val="3776003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43</a:t>
            </a:fld>
            <a:endParaRPr lang="fr-FR"/>
          </a:p>
        </p:txBody>
      </p:sp>
    </p:spTree>
    <p:extLst>
      <p:ext uri="{BB962C8B-B14F-4D97-AF65-F5344CB8AC3E}">
        <p14:creationId xmlns:p14="http://schemas.microsoft.com/office/powerpoint/2010/main" val="34525900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70175" y="509588"/>
            <a:ext cx="4533900" cy="2549525"/>
          </a:xfrm>
        </p:spPr>
      </p:sp>
      <p:sp>
        <p:nvSpPr>
          <p:cNvPr id="3" name="Espace réservé des commentaires 2"/>
          <p:cNvSpPr>
            <a:spLocks noGrp="1"/>
          </p:cNvSpPr>
          <p:nvPr>
            <p:ph type="body" idx="1"/>
          </p:nvPr>
        </p:nvSpPr>
        <p:spPr/>
        <p:txBody>
          <a:bodyPr/>
          <a:lstStyle/>
          <a:p>
            <a:endParaRPr lang="fr-FR" dirty="0"/>
          </a:p>
          <a:p>
            <a:endParaRPr lang="fr-FR" dirty="0"/>
          </a:p>
          <a:p>
            <a:r>
              <a:rPr lang="fr-FR" dirty="0"/>
              <a:t>Reprendre avec les rouges</a:t>
            </a:r>
          </a:p>
          <a:p>
            <a:endParaRPr lang="fr-FR" dirty="0"/>
          </a:p>
          <a:p>
            <a:r>
              <a:rPr lang="fr-FR" dirty="0"/>
              <a:t>Argument</a:t>
            </a:r>
            <a:r>
              <a:rPr lang="fr-FR" baseline="0" dirty="0"/>
              <a: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67186447-9B70-5745-9613-25728DD39EDA}" type="slidenum">
              <a:rPr lang="fr-FR" smtClean="0"/>
              <a:t>44</a:t>
            </a:fld>
            <a:endParaRPr lang="fr-FR"/>
          </a:p>
        </p:txBody>
      </p:sp>
    </p:spTree>
    <p:extLst>
      <p:ext uri="{BB962C8B-B14F-4D97-AF65-F5344CB8AC3E}">
        <p14:creationId xmlns:p14="http://schemas.microsoft.com/office/powerpoint/2010/main" val="2997757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70175" y="509588"/>
            <a:ext cx="4533900" cy="2549525"/>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186447-9B70-5745-9613-25728DD39EDA}" type="slidenum">
              <a:rPr lang="fr-FR" smtClean="0"/>
              <a:t>45</a:t>
            </a:fld>
            <a:endParaRPr lang="fr-FR"/>
          </a:p>
        </p:txBody>
      </p:sp>
    </p:spTree>
    <p:extLst>
      <p:ext uri="{BB962C8B-B14F-4D97-AF65-F5344CB8AC3E}">
        <p14:creationId xmlns:p14="http://schemas.microsoft.com/office/powerpoint/2010/main" val="961827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Égalité # équité (aspect culturel)</a:t>
            </a:r>
          </a:p>
          <a:p>
            <a:r>
              <a:rPr lang="fr-FR" dirty="0"/>
              <a:t>Organisation des temps de classe</a:t>
            </a:r>
          </a:p>
          <a:p>
            <a:pPr lvl="1"/>
            <a:r>
              <a:rPr lang="fr-FR" dirty="0"/>
              <a:t>L’emploi du temps </a:t>
            </a:r>
          </a:p>
          <a:p>
            <a:pPr lvl="1"/>
            <a:r>
              <a:rPr lang="fr-FR" dirty="0"/>
              <a:t>Question du nombre d’ateliers</a:t>
            </a:r>
          </a:p>
          <a:p>
            <a:pPr lvl="1"/>
            <a:r>
              <a:rPr lang="fr-FR" dirty="0"/>
              <a:t>Les ateliers « tournants »</a:t>
            </a:r>
          </a:p>
          <a:p>
            <a:pPr lvl="1"/>
            <a:r>
              <a:rPr lang="fr-FR" dirty="0"/>
              <a:t>L’accueil et le temps de sieste</a:t>
            </a:r>
          </a:p>
          <a:p>
            <a:r>
              <a:rPr lang="fr-FR" dirty="0"/>
              <a:t>La question des </a:t>
            </a:r>
            <a:r>
              <a:rPr lang="fr-FR" dirty="0" err="1"/>
              <a:t>APC</a:t>
            </a:r>
            <a:endParaRPr lang="fr-FR" dirty="0"/>
          </a:p>
          <a:p>
            <a:r>
              <a:rPr lang="fr-FR" dirty="0"/>
              <a:t>La place de l’enseignement de l’oral et de la maîtrise de la langue.</a:t>
            </a:r>
          </a:p>
          <a:p>
            <a:pPr lvl="1"/>
            <a:r>
              <a:rPr lang="fr-FR" dirty="0"/>
              <a:t>L’emploi du temps</a:t>
            </a:r>
          </a:p>
          <a:p>
            <a:pPr lvl="1"/>
            <a:r>
              <a:rPr lang="fr-FR" dirty="0"/>
              <a:t>Programmation</a:t>
            </a:r>
          </a:p>
          <a:p>
            <a:pPr lvl="1"/>
            <a:r>
              <a:rPr lang="fr-FR" dirty="0"/>
              <a:t>Socle commun</a:t>
            </a:r>
          </a:p>
          <a:p>
            <a:pPr lvl="1"/>
            <a:r>
              <a:rPr lang="fr-FR" dirty="0"/>
              <a:t>Politique des langues pour les établissements </a:t>
            </a:r>
            <a:r>
              <a:rPr lang="fr-FR" dirty="0" err="1"/>
              <a:t>AEFE</a:t>
            </a:r>
            <a:endParaRPr lang="fr-FR" dirty="0"/>
          </a:p>
          <a:p>
            <a:r>
              <a:rPr lang="fr-FR" dirty="0"/>
              <a:t>Aspect linguistique des enseignements</a:t>
            </a:r>
          </a:p>
          <a:p>
            <a:r>
              <a:rPr lang="fr-FR" dirty="0"/>
              <a:t>	Tenir compte</a:t>
            </a:r>
            <a:r>
              <a:rPr lang="fr-FR" baseline="0" dirty="0"/>
              <a:t> des différences linguistiques des élèves, des niveaux de langue, des aspects sociaux-culturels de la langue maternelle,…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6262D179-1227-4BC0-9BC0-EF2D8862222F}" type="slidenum">
              <a:rPr lang="fr-FR" smtClean="0"/>
              <a:t>46</a:t>
            </a:fld>
            <a:endParaRPr lang="fr-FR"/>
          </a:p>
        </p:txBody>
      </p:sp>
    </p:spTree>
    <p:extLst>
      <p:ext uri="{BB962C8B-B14F-4D97-AF65-F5344CB8AC3E}">
        <p14:creationId xmlns:p14="http://schemas.microsoft.com/office/powerpoint/2010/main" val="1611641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Pas de différenciation</a:t>
            </a:r>
            <a:r>
              <a:rPr lang="fr-FR" baseline="0" dirty="0"/>
              <a:t> sans évaluation (formelle ou pas)</a:t>
            </a:r>
          </a:p>
          <a:p>
            <a:endParaRPr lang="fr-FR" baseline="0" dirty="0"/>
          </a:p>
          <a:p>
            <a:r>
              <a:rPr lang="fr-FR" baseline="0" dirty="0"/>
              <a:t>Garder la trace des observations-évaluations pour mettre en valeur les progrès des élèves</a:t>
            </a:r>
          </a:p>
          <a:p>
            <a:endParaRPr lang="fr-FR" baseline="0" dirty="0"/>
          </a:p>
          <a:p>
            <a:r>
              <a:rPr lang="fr-FR" dirty="0"/>
              <a:t>Différents</a:t>
            </a:r>
            <a:r>
              <a:rPr lang="fr-FR" baseline="0" dirty="0"/>
              <a:t> modes d’organisation</a:t>
            </a:r>
          </a:p>
          <a:p>
            <a:r>
              <a:rPr lang="fr-FR" baseline="0" dirty="0"/>
              <a:t>Collectif, individualisé avec ou sans monitorat, situations interactives (conflits sociocognitifs), travail par groupe (de contenu, de besoin)</a:t>
            </a:r>
          </a:p>
          <a:p>
            <a:endParaRPr lang="fr-FR" baseline="0" dirty="0"/>
          </a:p>
          <a:p>
            <a:r>
              <a:rPr lang="fr-FR" baseline="0" dirty="0"/>
              <a:t>Cadre spatial. Lieu, coin où se déroule l’activité. Environnement matériel. </a:t>
            </a:r>
          </a:p>
          <a:p>
            <a:endParaRPr lang="fr-FR" baseline="0" dirty="0"/>
          </a:p>
          <a:p>
            <a:r>
              <a:rPr lang="fr-FR" baseline="0" dirty="0"/>
              <a:t>Cadre temporel : alternance de différents temps au sein de l’activité, régulation au sein de l’activité, rythme de l’activité (temps identique pour tous ? ), prise en compte des rythmes de chacun pour amener à l’achèvement de la tâche et le sentiment de réussite pour tous. </a:t>
            </a:r>
          </a:p>
        </p:txBody>
      </p:sp>
      <p:sp>
        <p:nvSpPr>
          <p:cNvPr id="4" name="Espace réservé du numéro de diapositive 3"/>
          <p:cNvSpPr>
            <a:spLocks noGrp="1"/>
          </p:cNvSpPr>
          <p:nvPr>
            <p:ph type="sldNum" sz="quarter" idx="10"/>
          </p:nvPr>
        </p:nvSpPr>
        <p:spPr/>
        <p:txBody>
          <a:bodyPr/>
          <a:lstStyle/>
          <a:p>
            <a:fld id="{6262D179-1227-4BC0-9BC0-EF2D8862222F}" type="slidenum">
              <a:rPr lang="fr-FR" smtClean="0"/>
              <a:t>47</a:t>
            </a:fld>
            <a:endParaRPr lang="fr-FR"/>
          </a:p>
        </p:txBody>
      </p:sp>
    </p:spTree>
    <p:extLst>
      <p:ext uri="{BB962C8B-B14F-4D97-AF65-F5344CB8AC3E}">
        <p14:creationId xmlns:p14="http://schemas.microsoft.com/office/powerpoint/2010/main" val="9202773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62D179-1227-4BC0-9BC0-EF2D8862222F}" type="slidenum">
              <a:rPr lang="fr-FR" smtClean="0"/>
              <a:t>48</a:t>
            </a:fld>
            <a:endParaRPr lang="fr-FR"/>
          </a:p>
        </p:txBody>
      </p:sp>
    </p:spTree>
    <p:extLst>
      <p:ext uri="{BB962C8B-B14F-4D97-AF65-F5344CB8AC3E}">
        <p14:creationId xmlns:p14="http://schemas.microsoft.com/office/powerpoint/2010/main" val="3158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différenciation</a:t>
            </a:r>
            <a:r>
              <a:rPr lang="fr-FR" baseline="0" dirty="0"/>
              <a:t> ne peut être efficace sans interaction avec les autres (élèves, maitre)</a:t>
            </a:r>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7</a:t>
            </a:fld>
            <a:endParaRPr lang="fr-FR"/>
          </a:p>
        </p:txBody>
      </p:sp>
    </p:spTree>
    <p:extLst>
      <p:ext uri="{BB962C8B-B14F-4D97-AF65-F5344CB8AC3E}">
        <p14:creationId xmlns:p14="http://schemas.microsoft.com/office/powerpoint/2010/main" val="2447474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Limites :</a:t>
            </a:r>
            <a:r>
              <a:rPr lang="fr-FR" baseline="0" dirty="0"/>
              <a:t> impossible homogénéisation et impossible gestion équitable de l’hétérogénéité. </a:t>
            </a:r>
          </a:p>
          <a:p>
            <a:r>
              <a:rPr lang="fr-FR" baseline="0" dirty="0"/>
              <a:t>Poser la question « qui n’a pas compris » est un leurre !</a:t>
            </a:r>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8</a:t>
            </a:fld>
            <a:endParaRPr lang="fr-FR"/>
          </a:p>
        </p:txBody>
      </p:sp>
    </p:spTree>
    <p:extLst>
      <p:ext uri="{BB962C8B-B14F-4D97-AF65-F5344CB8AC3E}">
        <p14:creationId xmlns:p14="http://schemas.microsoft.com/office/powerpoint/2010/main" val="290083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9</a:t>
            </a:fld>
            <a:endParaRPr lang="fr-FR"/>
          </a:p>
        </p:txBody>
      </p:sp>
    </p:spTree>
    <p:extLst>
      <p:ext uri="{BB962C8B-B14F-4D97-AF65-F5344CB8AC3E}">
        <p14:creationId xmlns:p14="http://schemas.microsoft.com/office/powerpoint/2010/main" val="57801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Gestion de classe</a:t>
            </a:r>
          </a:p>
          <a:p>
            <a:r>
              <a:rPr lang="fr-FR" dirty="0"/>
              <a:t>Tâches complexes</a:t>
            </a:r>
          </a:p>
          <a:p>
            <a:r>
              <a:rPr lang="fr-FR" dirty="0"/>
              <a:t>Part des fondamentaux dans les apprentissages</a:t>
            </a:r>
          </a:p>
          <a:p>
            <a:r>
              <a:rPr lang="fr-FR" dirty="0"/>
              <a:t>Les</a:t>
            </a:r>
            <a:r>
              <a:rPr lang="fr-FR" baseline="0" dirty="0"/>
              <a:t> appréciations sur les productions des élèves</a:t>
            </a:r>
          </a:p>
          <a:p>
            <a:r>
              <a:rPr lang="fr-FR" baseline="0" dirty="0"/>
              <a:t>Conduite de classe (supports, media, aides, …)</a:t>
            </a:r>
            <a:endParaRPr lang="fr-FR" dirty="0"/>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10</a:t>
            </a:fld>
            <a:endParaRPr lang="fr-FR"/>
          </a:p>
        </p:txBody>
      </p:sp>
    </p:spTree>
    <p:extLst>
      <p:ext uri="{BB962C8B-B14F-4D97-AF65-F5344CB8AC3E}">
        <p14:creationId xmlns:p14="http://schemas.microsoft.com/office/powerpoint/2010/main" val="1336242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B164203-36FC-4A8F-9DC6-13CF0189A8E7}" type="slidenum">
              <a:rPr lang="fr-FR" smtClean="0"/>
              <a:t>11</a:t>
            </a:fld>
            <a:endParaRPr lang="fr-FR"/>
          </a:p>
        </p:txBody>
      </p:sp>
    </p:spTree>
    <p:extLst>
      <p:ext uri="{BB962C8B-B14F-4D97-AF65-F5344CB8AC3E}">
        <p14:creationId xmlns:p14="http://schemas.microsoft.com/office/powerpoint/2010/main" val="219758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184511B-67B8-4086-BEF9-9BA8AD50B65D}" type="datetime1">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564510F-6260-44A6-834E-664483076B50}" type="datetime1">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65B3381-D893-4659-A9B1-EAC69CF980DA}" type="datetime1">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FB049850-AC13-4E76-AB10-97CBE53A49F6}" type="datetime1">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1DA3A1D5-9E79-4087-A71B-7B09122745D6}" type="datetime1">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A3B5A9E9-0463-4506-8DA0-05A4BC74B225}" type="datetime1">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4F0B629-E546-4CEE-90BD-A2CE140D06F7}" type="datetime1">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6B62995-7511-4991-9A96-76547858321B}" type="datetime1">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145F772-23CA-4FFC-B198-55D3441BAFF0}" type="datetime1">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5C6AC6C-E070-44CE-A246-1C689DACFADE}" type="datetime1">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D26CBEB-28CB-4C6B-9E98-BD3A2ECAF316}" type="datetime1">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BCCF697-7EC0-4AAC-A286-394A0F08014A}" type="datetime1">
              <a:rPr lang="en-US" smtClean="0"/>
              <a:t>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E8C58C9-63E4-4723-8AD6-848FFF0E649D}" type="datetime1">
              <a:rPr lang="en-US" smtClean="0"/>
              <a:t>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6EA5A-B36C-4001-AB5E-12D18BF90752}" type="datetime1">
              <a:rPr lang="en-US" smtClean="0"/>
              <a:t>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44947C9-22C5-49E3-8CB7-2FA8802E01B6}" type="datetime1">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F0D5BB7-F5AB-4F22-AA2E-9370BB22878F}" type="datetime1">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A15CE17-8D83-41FE-B42A-C29D20EC2DA5}" type="datetime1">
              <a:rPr lang="en-US" smtClean="0"/>
              <a:t>12/7/2018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Expliciter%20les%20apprentissage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20645" y="905775"/>
            <a:ext cx="10146890" cy="2004573"/>
          </a:xfrm>
        </p:spPr>
        <p:txBody>
          <a:bodyPr>
            <a:normAutofit/>
          </a:bodyPr>
          <a:lstStyle/>
          <a:p>
            <a:pPr algn="ctr"/>
            <a:r>
              <a:rPr lang="fr-FR" dirty="0"/>
              <a:t>Gestion de l’hétérogénéité et </a:t>
            </a:r>
            <a:r>
              <a:rPr lang="fr-FR" dirty="0" smtClean="0"/>
              <a:t>différenciation </a:t>
            </a:r>
            <a:r>
              <a:rPr lang="fr-FR" dirty="0"/>
              <a:t>pédagogique</a:t>
            </a:r>
          </a:p>
        </p:txBody>
      </p:sp>
      <p:sp>
        <p:nvSpPr>
          <p:cNvPr id="3" name="Sous-titre 2"/>
          <p:cNvSpPr>
            <a:spLocks noGrp="1"/>
          </p:cNvSpPr>
          <p:nvPr>
            <p:ph type="subTitle" idx="1"/>
          </p:nvPr>
        </p:nvSpPr>
        <p:spPr>
          <a:xfrm>
            <a:off x="5833858" y="5052681"/>
            <a:ext cx="6122167" cy="1126283"/>
          </a:xfrm>
        </p:spPr>
        <p:txBody>
          <a:bodyPr/>
          <a:lstStyle/>
          <a:p>
            <a:r>
              <a:rPr lang="fr-FR" dirty="0"/>
              <a:t>Stage des enseignants recrutés locaux débutants</a:t>
            </a:r>
          </a:p>
          <a:p>
            <a:r>
              <a:rPr lang="fr-FR" dirty="0"/>
              <a:t>Addis Abeba, mercredi 28 novembre 2018</a:t>
            </a:r>
          </a:p>
        </p:txBody>
      </p:sp>
    </p:spTree>
    <p:extLst>
      <p:ext uri="{BB962C8B-B14F-4D97-AF65-F5344CB8AC3E}">
        <p14:creationId xmlns:p14="http://schemas.microsoft.com/office/powerpoint/2010/main" val="187847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0258" y="98706"/>
            <a:ext cx="8911687" cy="721611"/>
          </a:xfrm>
        </p:spPr>
        <p:txBody>
          <a:bodyPr/>
          <a:lstStyle/>
          <a:p>
            <a:r>
              <a:rPr lang="fr-FR" dirty="0"/>
              <a:t>Préalables à la différenciation</a:t>
            </a:r>
          </a:p>
        </p:txBody>
      </p:sp>
      <p:sp>
        <p:nvSpPr>
          <p:cNvPr id="3" name="Espace réservé du contenu 2"/>
          <p:cNvSpPr>
            <a:spLocks noGrp="1"/>
          </p:cNvSpPr>
          <p:nvPr>
            <p:ph idx="1"/>
          </p:nvPr>
        </p:nvSpPr>
        <p:spPr>
          <a:xfrm>
            <a:off x="1499148" y="928458"/>
            <a:ext cx="10692852" cy="5929541"/>
          </a:xfrm>
        </p:spPr>
        <p:txBody>
          <a:bodyPr>
            <a:normAutofit fontScale="92500" lnSpcReduction="20000"/>
          </a:bodyPr>
          <a:lstStyle/>
          <a:p>
            <a:r>
              <a:rPr lang="fr-FR" dirty="0"/>
              <a:t>Connaitre ses élèves, repérer leurs réussites, leurs difficultés, leurs blocages, etc. </a:t>
            </a:r>
          </a:p>
          <a:p>
            <a:r>
              <a:rPr lang="fr-FR" dirty="0"/>
              <a:t>Évaluer pour optimiser la différenciation (évaluation diagnostique, observation des élèves, outils afférents)</a:t>
            </a:r>
          </a:p>
          <a:p>
            <a:r>
              <a:rPr lang="fr-FR" dirty="0"/>
              <a:t>Anticiper sur le fonctionnement, les dispositifs, les procédures d’apprentissage. </a:t>
            </a:r>
          </a:p>
          <a:p>
            <a:r>
              <a:rPr lang="fr-FR" dirty="0"/>
              <a:t>Préparer sa classe « autrement » et le formaliser par écrit.  </a:t>
            </a:r>
          </a:p>
          <a:p>
            <a:r>
              <a:rPr lang="fr-FR" dirty="0"/>
              <a:t>Organiser les espaces. </a:t>
            </a:r>
          </a:p>
          <a:p>
            <a:r>
              <a:rPr lang="fr-FR" dirty="0"/>
              <a:t>Organiser les apprentissages pour permettre la différenciation (plan d’apprentissage, fonctionnement en ateliers, tutorat, groupes de besoin, outils d’aide, …)</a:t>
            </a:r>
          </a:p>
          <a:p>
            <a:r>
              <a:rPr lang="fr-FR" dirty="0"/>
              <a:t>Pratiquer une pédagogie positive et bienveillante de tous les instants. </a:t>
            </a:r>
          </a:p>
          <a:p>
            <a:r>
              <a:rPr lang="fr-FR" dirty="0"/>
              <a:t>Être convaincu qu’il n’est pas concevable de ne pas différencier dans tous les apprentissages. </a:t>
            </a:r>
          </a:p>
          <a:p>
            <a:r>
              <a:rPr lang="fr-FR" dirty="0"/>
              <a:t>Expliciter les apprentissages. </a:t>
            </a:r>
          </a:p>
          <a:p>
            <a:r>
              <a:rPr lang="fr-FR" dirty="0"/>
              <a:t>Ne pas être influencé par les adeptes de la « vieille » pédagogie de la transmission des savoirs (parents d’élèves, collègues) qui pensent qu’il faut revenir aux fondamentaux (règles de grammaire et d’orthographe, dictée surprise, apprentissage des tables de X à la maison, devoirs écrits quotidiens, exercices d’entrainement évalués, …). Adopter une posture d’accompagnement. </a:t>
            </a:r>
          </a:p>
          <a:p>
            <a:r>
              <a:rPr lang="fr-FR" dirty="0"/>
              <a:t>Établir un cadre ou/et mettre en place des « bonnes habitudes ». Gérer sa classe. </a:t>
            </a:r>
          </a:p>
          <a:p>
            <a:r>
              <a:rPr lang="fr-FR" dirty="0"/>
              <a:t>Créer un climat de confiance.</a:t>
            </a:r>
          </a:p>
          <a:p>
            <a:r>
              <a:rPr lang="fr-FR" dirty="0"/>
              <a:t>Supprimer les écueils pour tous. Adopter une pédagogie « dynamique » où les élèves réfléchissent..</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Flèche droite 4">
            <a:hlinkClick r:id="rId3" action="ppaction://hlinkfile"/>
          </p:cNvPr>
          <p:cNvSpPr/>
          <p:nvPr/>
        </p:nvSpPr>
        <p:spPr>
          <a:xfrm>
            <a:off x="5005446" y="3747837"/>
            <a:ext cx="691661"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a:hlinkClick r:id="rId4" action="ppaction://hlinksldjump"/>
          </p:cNvPr>
          <p:cNvSpPr/>
          <p:nvPr/>
        </p:nvSpPr>
        <p:spPr>
          <a:xfrm>
            <a:off x="4413498" y="2104281"/>
            <a:ext cx="691200"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a:hlinkClick r:id="" action="ppaction://noaction"/>
          </p:cNvPr>
          <p:cNvSpPr/>
          <p:nvPr/>
        </p:nvSpPr>
        <p:spPr>
          <a:xfrm>
            <a:off x="8019048" y="1821714"/>
            <a:ext cx="691200"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a:hlinkClick r:id="" action="ppaction://noaction"/>
          </p:cNvPr>
          <p:cNvSpPr/>
          <p:nvPr/>
        </p:nvSpPr>
        <p:spPr>
          <a:xfrm>
            <a:off x="10286345" y="647105"/>
            <a:ext cx="691200"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2480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93299" y="106525"/>
            <a:ext cx="8911687" cy="523203"/>
          </a:xfrm>
        </p:spPr>
        <p:txBody>
          <a:bodyPr>
            <a:normAutofit/>
          </a:bodyPr>
          <a:lstStyle/>
          <a:p>
            <a:r>
              <a:rPr lang="fr-FR" sz="2400" dirty="0"/>
              <a:t>Dispositifs de fonctionnement à l’école élémentaire</a:t>
            </a:r>
          </a:p>
        </p:txBody>
      </p:sp>
      <p:graphicFrame>
        <p:nvGraphicFramePr>
          <p:cNvPr id="3" name="Tableau 2"/>
          <p:cNvGraphicFramePr>
            <a:graphicFrameLocks noGrp="1"/>
          </p:cNvGraphicFramePr>
          <p:nvPr>
            <p:extLst>
              <p:ext uri="{D42A27DB-BD31-4B8C-83A1-F6EECF244321}">
                <p14:modId xmlns:p14="http://schemas.microsoft.com/office/powerpoint/2010/main" val="3684038023"/>
              </p:ext>
            </p:extLst>
          </p:nvPr>
        </p:nvGraphicFramePr>
        <p:xfrm>
          <a:off x="1" y="617696"/>
          <a:ext cx="12191999" cy="6228270"/>
        </p:xfrm>
        <a:graphic>
          <a:graphicData uri="http://schemas.openxmlformats.org/drawingml/2006/table">
            <a:tbl>
              <a:tblPr firstRow="1" firstCol="1" bandRow="1">
                <a:tableStyleId>{69012ECD-51FC-41F1-AA8D-1B2483CD663E}</a:tableStyleId>
              </a:tblPr>
              <a:tblGrid>
                <a:gridCol w="1184031">
                  <a:extLst>
                    <a:ext uri="{9D8B030D-6E8A-4147-A177-3AD203B41FA5}">
                      <a16:colId xmlns:a16="http://schemas.microsoft.com/office/drawing/2014/main" xmlns="" val="20000"/>
                    </a:ext>
                  </a:extLst>
                </a:gridCol>
                <a:gridCol w="6902131">
                  <a:extLst>
                    <a:ext uri="{9D8B030D-6E8A-4147-A177-3AD203B41FA5}">
                      <a16:colId xmlns:a16="http://schemas.microsoft.com/office/drawing/2014/main" xmlns="" val="20001"/>
                    </a:ext>
                  </a:extLst>
                </a:gridCol>
                <a:gridCol w="1389129">
                  <a:extLst>
                    <a:ext uri="{9D8B030D-6E8A-4147-A177-3AD203B41FA5}">
                      <a16:colId xmlns:a16="http://schemas.microsoft.com/office/drawing/2014/main" xmlns="" val="20002"/>
                    </a:ext>
                  </a:extLst>
                </a:gridCol>
                <a:gridCol w="2716708">
                  <a:extLst>
                    <a:ext uri="{9D8B030D-6E8A-4147-A177-3AD203B41FA5}">
                      <a16:colId xmlns:a16="http://schemas.microsoft.com/office/drawing/2014/main" xmlns="" val="20003"/>
                    </a:ext>
                  </a:extLst>
                </a:gridCol>
              </a:tblGrid>
              <a:tr h="624821">
                <a:tc>
                  <a:txBody>
                    <a:bodyPr/>
                    <a:lstStyle/>
                    <a:p>
                      <a:pPr algn="ctr">
                        <a:lnSpc>
                          <a:spcPct val="115000"/>
                        </a:lnSpc>
                        <a:spcAft>
                          <a:spcPts val="0"/>
                        </a:spcAft>
                      </a:pPr>
                      <a:r>
                        <a:rPr lang="fr-FR" sz="2400" dirty="0">
                          <a:effectLst/>
                        </a:rPr>
                        <a:t> </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a:txBody>
                    <a:bodyPr/>
                    <a:lstStyle/>
                    <a:p>
                      <a:pPr algn="ctr">
                        <a:lnSpc>
                          <a:spcPct val="115000"/>
                        </a:lnSpc>
                        <a:spcAft>
                          <a:spcPts val="0"/>
                        </a:spcAft>
                      </a:pPr>
                      <a:r>
                        <a:rPr lang="fr-FR" sz="1800" dirty="0">
                          <a:effectLst/>
                        </a:rPr>
                        <a:t>Cycle I</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a:txBody>
                    <a:bodyPr/>
                    <a:lstStyle/>
                    <a:p>
                      <a:pPr algn="ctr">
                        <a:lnSpc>
                          <a:spcPct val="115000"/>
                        </a:lnSpc>
                        <a:spcAft>
                          <a:spcPts val="0"/>
                        </a:spcAft>
                      </a:pPr>
                      <a:r>
                        <a:rPr lang="fr-FR" sz="1800" dirty="0">
                          <a:effectLst/>
                        </a:rPr>
                        <a:t>Cycle II</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a:txBody>
                    <a:bodyPr/>
                    <a:lstStyle/>
                    <a:p>
                      <a:pPr algn="ctr">
                        <a:lnSpc>
                          <a:spcPct val="115000"/>
                        </a:lnSpc>
                        <a:spcAft>
                          <a:spcPts val="0"/>
                        </a:spcAft>
                      </a:pPr>
                      <a:r>
                        <a:rPr lang="fr-FR" sz="1800" dirty="0">
                          <a:effectLst/>
                        </a:rPr>
                        <a:t>Cycle III</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extLst>
                  <a:ext uri="{0D108BD9-81ED-4DB2-BD59-A6C34878D82A}">
                    <a16:rowId xmlns:a16="http://schemas.microsoft.com/office/drawing/2014/main" xmlns="" val="10000"/>
                  </a:ext>
                </a:extLst>
              </a:tr>
              <a:tr h="2080848">
                <a:tc>
                  <a:txBody>
                    <a:bodyPr/>
                    <a:lstStyle/>
                    <a:p>
                      <a:pPr algn="ctr">
                        <a:lnSpc>
                          <a:spcPct val="115000"/>
                        </a:lnSpc>
                        <a:spcAft>
                          <a:spcPts val="0"/>
                        </a:spcAft>
                      </a:pPr>
                      <a:r>
                        <a:rPr lang="fr-FR" sz="1200" dirty="0">
                          <a:effectLst/>
                        </a:rPr>
                        <a:t>Regroupement</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a:txBody>
                    <a:bodyPr/>
                    <a:lstStyle/>
                    <a:p>
                      <a:pPr>
                        <a:lnSpc>
                          <a:spcPct val="115000"/>
                        </a:lnSpc>
                        <a:spcAft>
                          <a:spcPts val="0"/>
                        </a:spcAft>
                      </a:pPr>
                      <a:r>
                        <a:rPr lang="fr-FR" sz="1200" dirty="0">
                          <a:effectLst/>
                        </a:rPr>
                        <a:t>Dispositif adapté pour l’accueil, </a:t>
                      </a:r>
                    </a:p>
                    <a:p>
                      <a:pPr>
                        <a:lnSpc>
                          <a:spcPct val="115000"/>
                        </a:lnSpc>
                        <a:spcAft>
                          <a:spcPts val="0"/>
                        </a:spcAft>
                      </a:pPr>
                      <a:r>
                        <a:rPr lang="fr-FR" sz="1200" dirty="0">
                          <a:effectLst/>
                        </a:rPr>
                        <a:t>Evite les déplacements fréquents de mobilier</a:t>
                      </a:r>
                    </a:p>
                    <a:p>
                      <a:pPr>
                        <a:lnSpc>
                          <a:spcPct val="115000"/>
                        </a:lnSpc>
                        <a:spcAft>
                          <a:spcPts val="0"/>
                        </a:spcAft>
                      </a:pPr>
                      <a:r>
                        <a:rPr lang="fr-FR" sz="1200" dirty="0">
                          <a:effectLst/>
                        </a:rPr>
                        <a:t>Permet à l’enseignant d’être au centre des élèves. </a:t>
                      </a:r>
                    </a:p>
                    <a:p>
                      <a:pPr>
                        <a:lnSpc>
                          <a:spcPct val="115000"/>
                        </a:lnSpc>
                        <a:spcAft>
                          <a:spcPts val="0"/>
                        </a:spcAft>
                      </a:pPr>
                      <a:r>
                        <a:rPr lang="fr-FR" sz="1200" dirty="0">
                          <a:effectLst/>
                        </a:rPr>
                        <a:t>Favorise la cohésion du groupe classe.</a:t>
                      </a:r>
                    </a:p>
                    <a:p>
                      <a:pPr>
                        <a:lnSpc>
                          <a:spcPct val="115000"/>
                        </a:lnSpc>
                        <a:spcAft>
                          <a:spcPts val="0"/>
                        </a:spcAft>
                      </a:pPr>
                      <a:r>
                        <a:rPr lang="fr-FR" sz="1200" dirty="0">
                          <a:effectLst/>
                        </a:rPr>
                        <a:t>Proximité enseignant-élèves</a:t>
                      </a:r>
                    </a:p>
                    <a:p>
                      <a:pPr>
                        <a:lnSpc>
                          <a:spcPct val="115000"/>
                        </a:lnSpc>
                        <a:spcAft>
                          <a:spcPts val="0"/>
                        </a:spcAft>
                      </a:pPr>
                      <a:r>
                        <a:rPr lang="fr-FR" sz="1200" dirty="0">
                          <a:effectLst/>
                        </a:rPr>
                        <a:t>Permet la réalisation des activités rituelles jours, mois, appel, comptage des présents/absents</a:t>
                      </a:r>
                    </a:p>
                    <a:p>
                      <a:pPr>
                        <a:lnSpc>
                          <a:spcPct val="115000"/>
                        </a:lnSpc>
                        <a:spcAft>
                          <a:spcPts val="0"/>
                        </a:spcAft>
                      </a:pPr>
                      <a:r>
                        <a:rPr lang="fr-FR" sz="1200" dirty="0">
                          <a:effectLst/>
                        </a:rPr>
                        <a:t>bande numérique, météo, responsabilités…</a:t>
                      </a:r>
                    </a:p>
                    <a:p>
                      <a:pPr>
                        <a:lnSpc>
                          <a:spcPct val="115000"/>
                        </a:lnSpc>
                        <a:spcAft>
                          <a:spcPts val="0"/>
                        </a:spcAft>
                      </a:pPr>
                      <a:r>
                        <a:rPr lang="fr-FR" sz="1200" dirty="0">
                          <a:effectLst/>
                        </a:rPr>
                        <a:t>Apprentissage des comptines facilité.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gridSpan="2">
                  <a:txBody>
                    <a:bodyPr/>
                    <a:lstStyle/>
                    <a:p>
                      <a:pPr>
                        <a:lnSpc>
                          <a:spcPct val="115000"/>
                        </a:lnSpc>
                        <a:spcAft>
                          <a:spcPts val="0"/>
                        </a:spcAft>
                      </a:pPr>
                      <a:r>
                        <a:rPr lang="fr-FR" sz="1200">
                          <a:effectLst/>
                        </a:rPr>
                        <a:t>Dispositif adapté à la lecture offerte, aux consignes pour les activités sportives en extérieur ou dans une salle de sports.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hMerge="1">
                  <a:txBody>
                    <a:bodyPr/>
                    <a:lstStyle/>
                    <a:p>
                      <a:endParaRPr lang="fr-FR"/>
                    </a:p>
                  </a:txBody>
                  <a:tcPr/>
                </a:tc>
                <a:extLst>
                  <a:ext uri="{0D108BD9-81ED-4DB2-BD59-A6C34878D82A}">
                    <a16:rowId xmlns:a16="http://schemas.microsoft.com/office/drawing/2014/main" xmlns="" val="10001"/>
                  </a:ext>
                </a:extLst>
              </a:tr>
              <a:tr h="660486">
                <a:tc>
                  <a:txBody>
                    <a:bodyPr/>
                    <a:lstStyle/>
                    <a:p>
                      <a:pPr algn="ctr">
                        <a:lnSpc>
                          <a:spcPct val="115000"/>
                        </a:lnSpc>
                        <a:spcAft>
                          <a:spcPts val="0"/>
                        </a:spcAft>
                      </a:pPr>
                      <a:r>
                        <a:rPr lang="fr-FR" sz="1200">
                          <a:effectLst/>
                        </a:rPr>
                        <a:t>Collectif</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gridSpan="3">
                  <a:txBody>
                    <a:bodyPr/>
                    <a:lstStyle/>
                    <a:p>
                      <a:pPr>
                        <a:lnSpc>
                          <a:spcPct val="115000"/>
                        </a:lnSpc>
                        <a:spcAft>
                          <a:spcPts val="0"/>
                        </a:spcAft>
                      </a:pPr>
                      <a:r>
                        <a:rPr lang="fr-FR" sz="1200" dirty="0">
                          <a:effectLst/>
                        </a:rPr>
                        <a:t>Dispositif adapté à un travail dirigé mené de façon collective mais qui ne dispense pas l’enseignant de mettre en place un étayage et une différenciation pédagogique. Ce n’est pas parce que tous les élèves font des mathématiques que leurs tâches sont identiques. Collectif ne signifie pas « frontal ».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2"/>
                  </a:ext>
                </a:extLst>
              </a:tr>
              <a:tr h="2862115">
                <a:tc>
                  <a:txBody>
                    <a:bodyPr/>
                    <a:lstStyle/>
                    <a:p>
                      <a:pPr algn="ctr">
                        <a:lnSpc>
                          <a:spcPct val="115000"/>
                        </a:lnSpc>
                        <a:spcAft>
                          <a:spcPts val="0"/>
                        </a:spcAft>
                      </a:pPr>
                      <a:r>
                        <a:rPr lang="fr-FR" sz="1200" dirty="0">
                          <a:effectLst/>
                        </a:rPr>
                        <a:t>Ateliers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a:txBody>
                    <a:bodyPr/>
                    <a:lstStyle/>
                    <a:p>
                      <a:pPr>
                        <a:lnSpc>
                          <a:spcPct val="115000"/>
                        </a:lnSpc>
                        <a:spcAft>
                          <a:spcPts val="0"/>
                        </a:spcAft>
                      </a:pPr>
                      <a:r>
                        <a:rPr lang="fr-FR" sz="1200" dirty="0">
                          <a:effectLst/>
                        </a:rPr>
                        <a:t>Ne sont en aucun cas une obligation institutionnelle ni une nécessité la plupart du temps. Le travail en ateliers n’a d’intérêt que lorsque les élèves ont acquis une autonomie de travail minimum et que sont mises en place des activités prenant en compte l’évolution des acquis des élèves. « les stands » d’activités qui permettent aux élèves de passer d’une activité à l’autre au cours de la journée voire de la semaine n’a que peu d’intérêt pédagogique. </a:t>
                      </a:r>
                    </a:p>
                    <a:p>
                      <a:pPr>
                        <a:lnSpc>
                          <a:spcPct val="115000"/>
                        </a:lnSpc>
                        <a:spcAft>
                          <a:spcPts val="0"/>
                        </a:spcAft>
                      </a:pPr>
                      <a:r>
                        <a:rPr lang="fr-FR" sz="1200" dirty="0">
                          <a:effectLst/>
                        </a:rPr>
                        <a:t>L’enseignant peut mettre en place des ateliers pour répondre : </a:t>
                      </a:r>
                    </a:p>
                    <a:p>
                      <a:pPr>
                        <a:lnSpc>
                          <a:spcPct val="115000"/>
                        </a:lnSpc>
                        <a:spcAft>
                          <a:spcPts val="0"/>
                        </a:spcAft>
                      </a:pPr>
                      <a:r>
                        <a:rPr lang="fr-FR" sz="1200" dirty="0">
                          <a:effectLst/>
                        </a:rPr>
                        <a:t>− aux nécessités pédagogiques (facilités d’individualisation, de différenciation ou de structuration de</a:t>
                      </a:r>
                    </a:p>
                    <a:p>
                      <a:pPr>
                        <a:lnSpc>
                          <a:spcPct val="115000"/>
                        </a:lnSpc>
                        <a:spcAft>
                          <a:spcPts val="0"/>
                        </a:spcAft>
                      </a:pPr>
                      <a:r>
                        <a:rPr lang="fr-FR" sz="1200" dirty="0">
                          <a:effectLst/>
                        </a:rPr>
                        <a:t>certains apprentissages…), </a:t>
                      </a:r>
                    </a:p>
                    <a:p>
                      <a:pPr>
                        <a:lnSpc>
                          <a:spcPct val="115000"/>
                        </a:lnSpc>
                        <a:spcAft>
                          <a:spcPts val="0"/>
                        </a:spcAft>
                      </a:pPr>
                      <a:r>
                        <a:rPr lang="fr-FR" sz="1200" dirty="0">
                          <a:effectLst/>
                        </a:rPr>
                        <a:t>− aux nécessités matérielles (quantité insuffisante pour tous…), </a:t>
                      </a:r>
                    </a:p>
                    <a:p>
                      <a:pPr>
                        <a:lnSpc>
                          <a:spcPct val="115000"/>
                        </a:lnSpc>
                        <a:spcAft>
                          <a:spcPts val="0"/>
                        </a:spcAft>
                      </a:pPr>
                      <a:r>
                        <a:rPr lang="fr-FR" sz="1200" dirty="0">
                          <a:effectLst/>
                        </a:rPr>
                        <a:t>− aux nécessités fonctionnelles (classe à plusieurs niveaux…)</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gridSpan="2">
                  <a:txBody>
                    <a:bodyPr/>
                    <a:lstStyle/>
                    <a:p>
                      <a:pPr>
                        <a:lnSpc>
                          <a:spcPct val="115000"/>
                        </a:lnSpc>
                        <a:spcAft>
                          <a:spcPts val="0"/>
                        </a:spcAft>
                      </a:pPr>
                      <a:r>
                        <a:rPr lang="fr-FR" sz="1200" dirty="0">
                          <a:effectLst/>
                        </a:rPr>
                        <a:t>Peu souvent utilisé à l’école élémentaire, ce dispositif peut toutefois avoir des avantages quant à la mise en place d’activités en autonomie dans une même discipline. Cela permet de créer des groupes de besoin et permet à l’enseignant de réguler les apprentissages ou de s’occuper plus particulièrement d’un atelier dont les consignes de travail seraient plus complexes. </a:t>
                      </a:r>
                    </a:p>
                    <a:p>
                      <a:pPr>
                        <a:lnSpc>
                          <a:spcPct val="115000"/>
                        </a:lnSpc>
                        <a:spcAft>
                          <a:spcPts val="0"/>
                        </a:spcAft>
                      </a:pPr>
                      <a:r>
                        <a:rPr lang="fr-FR" sz="1200" dirty="0">
                          <a:effectLst/>
                        </a:rPr>
                        <a:t>On peut aussi envisager ce type de fonctionnement en EPS lorsque le matériel est insuffisant pour faire travailler l’ensemble des élèves simultanément.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hMerge="1">
                  <a:txBody>
                    <a:bodyPr/>
                    <a:lstStyle/>
                    <a:p>
                      <a:endParaRPr lang="fr-F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51191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81534882"/>
              </p:ext>
            </p:extLst>
          </p:nvPr>
        </p:nvGraphicFramePr>
        <p:xfrm>
          <a:off x="1" y="0"/>
          <a:ext cx="12192000" cy="6858000"/>
        </p:xfrm>
        <a:graphic>
          <a:graphicData uri="http://schemas.openxmlformats.org/drawingml/2006/table">
            <a:tbl>
              <a:tblPr firstRow="1" firstCol="1" bandRow="1">
                <a:tableStyleId>{69012ECD-51FC-41F1-AA8D-1B2483CD663E}</a:tableStyleId>
              </a:tblPr>
              <a:tblGrid>
                <a:gridCol w="1057057">
                  <a:extLst>
                    <a:ext uri="{9D8B030D-6E8A-4147-A177-3AD203B41FA5}">
                      <a16:colId xmlns:a16="http://schemas.microsoft.com/office/drawing/2014/main" xmlns="" val="20000"/>
                    </a:ext>
                  </a:extLst>
                </a:gridCol>
                <a:gridCol w="5438766">
                  <a:extLst>
                    <a:ext uri="{9D8B030D-6E8A-4147-A177-3AD203B41FA5}">
                      <a16:colId xmlns:a16="http://schemas.microsoft.com/office/drawing/2014/main" xmlns="" val="20001"/>
                    </a:ext>
                  </a:extLst>
                </a:gridCol>
                <a:gridCol w="2979468">
                  <a:extLst>
                    <a:ext uri="{9D8B030D-6E8A-4147-A177-3AD203B41FA5}">
                      <a16:colId xmlns:a16="http://schemas.microsoft.com/office/drawing/2014/main" xmlns="" val="20002"/>
                    </a:ext>
                  </a:extLst>
                </a:gridCol>
                <a:gridCol w="2716709">
                  <a:extLst>
                    <a:ext uri="{9D8B030D-6E8A-4147-A177-3AD203B41FA5}">
                      <a16:colId xmlns:a16="http://schemas.microsoft.com/office/drawing/2014/main" xmlns="" val="20003"/>
                    </a:ext>
                  </a:extLst>
                </a:gridCol>
              </a:tblGrid>
              <a:tr h="647861">
                <a:tc>
                  <a:txBody>
                    <a:bodyPr/>
                    <a:lstStyle/>
                    <a:p>
                      <a:pPr algn="ctr">
                        <a:lnSpc>
                          <a:spcPct val="115000"/>
                        </a:lnSpc>
                        <a:spcAft>
                          <a:spcPts val="0"/>
                        </a:spcAft>
                      </a:pPr>
                      <a:r>
                        <a:rPr lang="fr-FR" sz="2800" dirty="0">
                          <a:effectLst/>
                        </a:rPr>
                        <a:t> </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a:txBody>
                    <a:bodyPr/>
                    <a:lstStyle/>
                    <a:p>
                      <a:pPr algn="ctr">
                        <a:lnSpc>
                          <a:spcPct val="115000"/>
                        </a:lnSpc>
                        <a:spcAft>
                          <a:spcPts val="0"/>
                        </a:spcAft>
                      </a:pPr>
                      <a:r>
                        <a:rPr lang="fr-FR" sz="1800" dirty="0">
                          <a:effectLst/>
                        </a:rPr>
                        <a:t>Cycle I</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a:txBody>
                    <a:bodyPr/>
                    <a:lstStyle/>
                    <a:p>
                      <a:pPr algn="ctr">
                        <a:lnSpc>
                          <a:spcPct val="115000"/>
                        </a:lnSpc>
                        <a:spcAft>
                          <a:spcPts val="0"/>
                        </a:spcAft>
                      </a:pPr>
                      <a:r>
                        <a:rPr lang="fr-FR" sz="1800" dirty="0">
                          <a:effectLst/>
                        </a:rPr>
                        <a:t>Cycle II</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a:txBody>
                    <a:bodyPr/>
                    <a:lstStyle/>
                    <a:p>
                      <a:pPr algn="ctr">
                        <a:lnSpc>
                          <a:spcPct val="115000"/>
                        </a:lnSpc>
                        <a:spcAft>
                          <a:spcPts val="0"/>
                        </a:spcAft>
                      </a:pPr>
                      <a:r>
                        <a:rPr lang="fr-FR" sz="1800" dirty="0">
                          <a:effectLst/>
                        </a:rPr>
                        <a:t>Cycle III</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extLst>
                  <a:ext uri="{0D108BD9-81ED-4DB2-BD59-A6C34878D82A}">
                    <a16:rowId xmlns:a16="http://schemas.microsoft.com/office/drawing/2014/main" xmlns="" val="10000"/>
                  </a:ext>
                </a:extLst>
              </a:tr>
              <a:tr h="2735900">
                <a:tc>
                  <a:txBody>
                    <a:bodyPr/>
                    <a:lstStyle/>
                    <a:p>
                      <a:pPr algn="ctr">
                        <a:lnSpc>
                          <a:spcPct val="115000"/>
                        </a:lnSpc>
                        <a:spcAft>
                          <a:spcPts val="0"/>
                        </a:spcAft>
                      </a:pPr>
                      <a:r>
                        <a:rPr lang="fr-FR" sz="1400" dirty="0">
                          <a:effectLst/>
                        </a:rPr>
                        <a:t>« Coins » activités </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a:txBody>
                    <a:bodyPr/>
                    <a:lstStyle/>
                    <a:p>
                      <a:pPr>
                        <a:lnSpc>
                          <a:spcPct val="115000"/>
                        </a:lnSpc>
                        <a:spcAft>
                          <a:spcPts val="0"/>
                        </a:spcAft>
                      </a:pPr>
                      <a:r>
                        <a:rPr lang="fr-FR" sz="1600" dirty="0">
                          <a:effectLst/>
                        </a:rPr>
                        <a:t>Dispositif (le plus souvent occupationnel) utilisé avec les plus petits en maternelle pendant la période de l’accueil. Ce dispositif ne saurait se poursuivre après l’heure officielle de début de la classe (10 min).</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gridSpan="2">
                  <a:txBody>
                    <a:bodyPr/>
                    <a:lstStyle/>
                    <a:p>
                      <a:pPr>
                        <a:lnSpc>
                          <a:spcPct val="115000"/>
                        </a:lnSpc>
                        <a:spcAft>
                          <a:spcPts val="0"/>
                        </a:spcAft>
                      </a:pPr>
                      <a:r>
                        <a:rPr lang="fr-FR" sz="1600" dirty="0">
                          <a:effectLst/>
                        </a:rPr>
                        <a:t>Aucune raison d’existence de ce type de fonctionnement avec des élèves de l’école élémentaire.</a:t>
                      </a:r>
                    </a:p>
                    <a:p>
                      <a:pPr>
                        <a:lnSpc>
                          <a:spcPct val="115000"/>
                        </a:lnSpc>
                        <a:spcAft>
                          <a:spcPts val="0"/>
                        </a:spcAft>
                      </a:pPr>
                      <a:r>
                        <a:rPr lang="fr-FR" sz="1600" dirty="0">
                          <a:effectLst/>
                        </a:rPr>
                        <a:t>Le coin bibliothèque de la classe peut être utilisé par les élèves à condition qu’il ait une finalité, un intérêt pédagogique et non seulement une utilisation comme activité « bouche-trous » voire occupationnelle à défaut d’autre chose.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hMerge="1">
                  <a:txBody>
                    <a:bodyPr/>
                    <a:lstStyle/>
                    <a:p>
                      <a:endParaRPr lang="fr-FR" dirty="0"/>
                    </a:p>
                  </a:txBody>
                  <a:tcPr/>
                </a:tc>
                <a:extLst>
                  <a:ext uri="{0D108BD9-81ED-4DB2-BD59-A6C34878D82A}">
                    <a16:rowId xmlns:a16="http://schemas.microsoft.com/office/drawing/2014/main" xmlns="" val="10001"/>
                  </a:ext>
                </a:extLst>
              </a:tr>
              <a:tr h="1123065">
                <a:tc rowSpan="2">
                  <a:txBody>
                    <a:bodyPr/>
                    <a:lstStyle/>
                    <a:p>
                      <a:pPr algn="ctr">
                        <a:lnSpc>
                          <a:spcPct val="115000"/>
                        </a:lnSpc>
                        <a:spcAft>
                          <a:spcPts val="0"/>
                        </a:spcAft>
                      </a:pPr>
                      <a:r>
                        <a:rPr lang="fr-FR" sz="1400" dirty="0">
                          <a:effectLst/>
                        </a:rPr>
                        <a:t>Individuel</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gridSpan="3">
                  <a:txBody>
                    <a:bodyPr/>
                    <a:lstStyle/>
                    <a:p>
                      <a:pPr>
                        <a:lnSpc>
                          <a:spcPct val="115000"/>
                        </a:lnSpc>
                        <a:spcAft>
                          <a:spcPts val="0"/>
                        </a:spcAft>
                      </a:pPr>
                      <a:r>
                        <a:rPr lang="fr-FR" sz="1600" dirty="0">
                          <a:effectLst/>
                        </a:rPr>
                        <a:t>Permet la réalisation de toutes les tâches de manière différenciée avec étayage et soutien de la part de l’enseignant. Permet notamment aux élèves de travailler à leur rythme.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2"/>
                  </a:ext>
                </a:extLst>
              </a:tr>
              <a:tr h="2351174">
                <a:tc vMerge="1">
                  <a:txBody>
                    <a:bodyPr/>
                    <a:lstStyle/>
                    <a:p>
                      <a:endParaRPr lang="fr-FR"/>
                    </a:p>
                  </a:txBody>
                  <a:tcPr/>
                </a:tc>
                <a:tc>
                  <a:txBody>
                    <a:bodyPr/>
                    <a:lstStyle/>
                    <a:p>
                      <a:pPr>
                        <a:lnSpc>
                          <a:spcPct val="115000"/>
                        </a:lnSpc>
                        <a:spcAft>
                          <a:spcPts val="0"/>
                        </a:spcAft>
                      </a:pPr>
                      <a:r>
                        <a:rPr lang="fr-FR" sz="1600" dirty="0">
                          <a:effectLst/>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gridSpan="2">
                  <a:txBody>
                    <a:bodyPr/>
                    <a:lstStyle/>
                    <a:p>
                      <a:pPr>
                        <a:lnSpc>
                          <a:spcPct val="115000"/>
                        </a:lnSpc>
                        <a:spcAft>
                          <a:spcPts val="0"/>
                        </a:spcAft>
                      </a:pPr>
                      <a:r>
                        <a:rPr lang="fr-FR" sz="1600" dirty="0">
                          <a:effectLst/>
                        </a:rPr>
                        <a:t>Permet aux élèves d’acquérir les compétences d’autonomie, la réflexion et la recherche individuelles sans l’aide immédiate d’un tiers. </a:t>
                      </a:r>
                    </a:p>
                    <a:p>
                      <a:pPr>
                        <a:lnSpc>
                          <a:spcPct val="115000"/>
                        </a:lnSpc>
                        <a:spcAft>
                          <a:spcPts val="0"/>
                        </a:spcAft>
                      </a:pPr>
                      <a:r>
                        <a:rPr lang="fr-FR" sz="1600" dirty="0">
                          <a:effectLst/>
                        </a:rPr>
                        <a:t>Permet l’élaboration de stratégies d’apprentissages propres à chaque élève.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265736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196958518"/>
              </p:ext>
            </p:extLst>
          </p:nvPr>
        </p:nvGraphicFramePr>
        <p:xfrm>
          <a:off x="0" y="-2"/>
          <a:ext cx="12192000" cy="6845501"/>
        </p:xfrm>
        <a:graphic>
          <a:graphicData uri="http://schemas.openxmlformats.org/drawingml/2006/table">
            <a:tbl>
              <a:tblPr firstRow="1" firstCol="1" bandRow="1">
                <a:tableStyleId>{69012ECD-51FC-41F1-AA8D-1B2483CD663E}</a:tableStyleId>
              </a:tblPr>
              <a:tblGrid>
                <a:gridCol w="1160585">
                  <a:extLst>
                    <a:ext uri="{9D8B030D-6E8A-4147-A177-3AD203B41FA5}">
                      <a16:colId xmlns:a16="http://schemas.microsoft.com/office/drawing/2014/main" xmlns="" val="20000"/>
                    </a:ext>
                  </a:extLst>
                </a:gridCol>
                <a:gridCol w="5335238">
                  <a:extLst>
                    <a:ext uri="{9D8B030D-6E8A-4147-A177-3AD203B41FA5}">
                      <a16:colId xmlns:a16="http://schemas.microsoft.com/office/drawing/2014/main" xmlns="" val="20001"/>
                    </a:ext>
                  </a:extLst>
                </a:gridCol>
                <a:gridCol w="2979468">
                  <a:extLst>
                    <a:ext uri="{9D8B030D-6E8A-4147-A177-3AD203B41FA5}">
                      <a16:colId xmlns:a16="http://schemas.microsoft.com/office/drawing/2014/main" xmlns="" val="20002"/>
                    </a:ext>
                  </a:extLst>
                </a:gridCol>
                <a:gridCol w="2716709">
                  <a:extLst>
                    <a:ext uri="{9D8B030D-6E8A-4147-A177-3AD203B41FA5}">
                      <a16:colId xmlns:a16="http://schemas.microsoft.com/office/drawing/2014/main" xmlns="" val="20003"/>
                    </a:ext>
                  </a:extLst>
                </a:gridCol>
              </a:tblGrid>
              <a:tr h="468925">
                <a:tc>
                  <a:txBody>
                    <a:bodyPr/>
                    <a:lstStyle/>
                    <a:p>
                      <a:pPr algn="ctr">
                        <a:lnSpc>
                          <a:spcPct val="115000"/>
                        </a:lnSpc>
                        <a:spcAft>
                          <a:spcPts val="0"/>
                        </a:spcAft>
                      </a:pPr>
                      <a:r>
                        <a:rPr lang="fr-FR" sz="2000" dirty="0">
                          <a:effectLst/>
                        </a:rPr>
                        <a:t> </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a:txBody>
                    <a:bodyPr/>
                    <a:lstStyle/>
                    <a:p>
                      <a:pPr algn="ctr">
                        <a:lnSpc>
                          <a:spcPct val="115000"/>
                        </a:lnSpc>
                        <a:spcAft>
                          <a:spcPts val="0"/>
                        </a:spcAft>
                      </a:pPr>
                      <a:r>
                        <a:rPr lang="fr-FR" sz="1800" dirty="0">
                          <a:effectLst/>
                        </a:rPr>
                        <a:t>Cycle I</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a:txBody>
                    <a:bodyPr/>
                    <a:lstStyle/>
                    <a:p>
                      <a:pPr algn="ctr">
                        <a:lnSpc>
                          <a:spcPct val="115000"/>
                        </a:lnSpc>
                        <a:spcAft>
                          <a:spcPts val="0"/>
                        </a:spcAft>
                      </a:pPr>
                      <a:r>
                        <a:rPr lang="fr-FR" sz="1800" dirty="0">
                          <a:effectLst/>
                        </a:rPr>
                        <a:t>Cycle II</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a:txBody>
                    <a:bodyPr/>
                    <a:lstStyle/>
                    <a:p>
                      <a:pPr algn="ctr">
                        <a:lnSpc>
                          <a:spcPct val="115000"/>
                        </a:lnSpc>
                        <a:spcAft>
                          <a:spcPts val="0"/>
                        </a:spcAft>
                      </a:pPr>
                      <a:r>
                        <a:rPr lang="fr-FR" sz="1800" dirty="0">
                          <a:effectLst/>
                        </a:rPr>
                        <a:t>Cycle III</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extLst>
                  <a:ext uri="{0D108BD9-81ED-4DB2-BD59-A6C34878D82A}">
                    <a16:rowId xmlns:a16="http://schemas.microsoft.com/office/drawing/2014/main" xmlns="" val="10000"/>
                  </a:ext>
                </a:extLst>
              </a:tr>
              <a:tr h="1612561">
                <a:tc>
                  <a:txBody>
                    <a:bodyPr/>
                    <a:lstStyle/>
                    <a:p>
                      <a:pPr algn="ctr">
                        <a:lnSpc>
                          <a:spcPct val="115000"/>
                        </a:lnSpc>
                        <a:spcAft>
                          <a:spcPts val="0"/>
                        </a:spcAft>
                      </a:pPr>
                      <a:r>
                        <a:rPr lang="fr-FR" sz="1400" dirty="0">
                          <a:effectLst/>
                        </a:rPr>
                        <a:t>Tutorat</a:t>
                      </a:r>
                    </a:p>
                    <a:p>
                      <a:pPr algn="ctr">
                        <a:lnSpc>
                          <a:spcPct val="115000"/>
                        </a:lnSpc>
                        <a:spcAft>
                          <a:spcPts val="0"/>
                        </a:spcAft>
                      </a:pPr>
                      <a:r>
                        <a:rPr lang="fr-FR" sz="1400" dirty="0">
                          <a:effectLst/>
                        </a:rPr>
                        <a:t>Coopération</a:t>
                      </a:r>
                    </a:p>
                    <a:p>
                      <a:pPr algn="ctr">
                        <a:lnSpc>
                          <a:spcPct val="115000"/>
                        </a:lnSpc>
                        <a:spcAft>
                          <a:spcPts val="0"/>
                        </a:spcAft>
                      </a:pPr>
                      <a:r>
                        <a:rPr lang="fr-FR" sz="1400" dirty="0">
                          <a:effectLst/>
                        </a:rPr>
                        <a:t>Entraide</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gridSpan="3">
                  <a:txBody>
                    <a:bodyPr/>
                    <a:lstStyle/>
                    <a:p>
                      <a:pPr>
                        <a:lnSpc>
                          <a:spcPct val="115000"/>
                        </a:lnSpc>
                        <a:spcAft>
                          <a:spcPts val="0"/>
                        </a:spcAft>
                      </a:pPr>
                      <a:r>
                        <a:rPr lang="fr-FR" sz="1400" dirty="0">
                          <a:effectLst/>
                        </a:rPr>
                        <a:t>Permet l’acquisition des compétences du « vivre ensemble ».</a:t>
                      </a:r>
                    </a:p>
                    <a:p>
                      <a:pPr>
                        <a:lnSpc>
                          <a:spcPct val="115000"/>
                        </a:lnSpc>
                        <a:spcAft>
                          <a:spcPts val="0"/>
                        </a:spcAft>
                      </a:pPr>
                      <a:r>
                        <a:rPr lang="fr-FR" sz="1400" dirty="0">
                          <a:effectLst/>
                        </a:rPr>
                        <a:t>Dispositif intéressant pour des classes à niveaux multiples. Etre « tuteur » s’apprend et nécessite un travail en amont avec l’enseignant.</a:t>
                      </a:r>
                    </a:p>
                    <a:p>
                      <a:pPr>
                        <a:lnSpc>
                          <a:spcPct val="115000"/>
                        </a:lnSpc>
                        <a:spcAft>
                          <a:spcPts val="0"/>
                        </a:spcAft>
                      </a:pPr>
                      <a:r>
                        <a:rPr lang="fr-FR" sz="1400" dirty="0">
                          <a:effectLst/>
                        </a:rPr>
                        <a:t>Associer un élève tuteur avec un élève </a:t>
                      </a:r>
                      <a:r>
                        <a:rPr lang="fr-FR" sz="1400" dirty="0" err="1">
                          <a:effectLst/>
                        </a:rPr>
                        <a:t>tutoré</a:t>
                      </a:r>
                      <a:r>
                        <a:rPr lang="fr-FR" sz="1400" dirty="0">
                          <a:effectLst/>
                        </a:rPr>
                        <a:t>, c’est compter sur les aptitudes du premier pour favoriser les apprentissages du second. Le tuteur ne remplace pas l’enseignant et n’est pas dispensé de son propre travail. </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4764015">
                <a:tc>
                  <a:txBody>
                    <a:bodyPr/>
                    <a:lstStyle/>
                    <a:p>
                      <a:pPr algn="ctr">
                        <a:lnSpc>
                          <a:spcPct val="115000"/>
                        </a:lnSpc>
                        <a:spcAft>
                          <a:spcPts val="0"/>
                        </a:spcAft>
                      </a:pPr>
                      <a:r>
                        <a:rPr lang="fr-FR" sz="1400" dirty="0">
                          <a:effectLst/>
                        </a:rPr>
                        <a:t>Par deux </a:t>
                      </a:r>
                    </a:p>
                    <a:p>
                      <a:pPr algn="ctr">
                        <a:lnSpc>
                          <a:spcPct val="115000"/>
                        </a:lnSpc>
                        <a:spcAft>
                          <a:spcPts val="0"/>
                        </a:spcAft>
                      </a:pPr>
                      <a:r>
                        <a:rPr lang="fr-FR" sz="1400" dirty="0">
                          <a:effectLst/>
                        </a:rPr>
                        <a:t>En groupe</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gridSpan="3">
                  <a:txBody>
                    <a:bodyPr/>
                    <a:lstStyle/>
                    <a:p>
                      <a:pPr>
                        <a:lnSpc>
                          <a:spcPct val="115000"/>
                        </a:lnSpc>
                        <a:spcAft>
                          <a:spcPts val="0"/>
                        </a:spcAft>
                      </a:pPr>
                      <a:r>
                        <a:rPr lang="fr-FR" sz="1400" dirty="0">
                          <a:effectLst/>
                        </a:rPr>
                        <a:t>S'agissant  du  travail  en  équipes  des  élèves,  il s'agit d'abord de définir  les objectifs qu'on  lui attribue. Et, dans ce domaine, on peut en distinguer cinq : </a:t>
                      </a:r>
                    </a:p>
                    <a:p>
                      <a:pPr marL="342900" lvl="0" indent="-342900">
                        <a:lnSpc>
                          <a:spcPct val="115000"/>
                        </a:lnSpc>
                        <a:spcAft>
                          <a:spcPts val="0"/>
                        </a:spcAft>
                        <a:buFont typeface="Symbol" panose="05050102010706020507" pitchFamily="18" charset="2"/>
                        <a:buChar char=""/>
                      </a:pPr>
                      <a:r>
                        <a:rPr lang="fr-FR" sz="1400" dirty="0">
                          <a:effectLst/>
                        </a:rPr>
                        <a:t>La finalisation : Sur quelles difficultés  le groupe  a-t-il buté ? Que convient-il d'apprendre maintenant pour que chacun soit capable d'affronter ces difficultés tout seul ?</a:t>
                      </a:r>
                    </a:p>
                    <a:p>
                      <a:pPr marL="342900" lvl="0" indent="-342900">
                        <a:lnSpc>
                          <a:spcPct val="115000"/>
                        </a:lnSpc>
                        <a:spcAft>
                          <a:spcPts val="0"/>
                        </a:spcAft>
                        <a:buFont typeface="Symbol" panose="05050102010706020507" pitchFamily="18" charset="2"/>
                        <a:buChar char=""/>
                      </a:pPr>
                      <a:r>
                        <a:rPr lang="fr-FR" sz="1400" dirty="0">
                          <a:effectLst/>
                        </a:rPr>
                        <a:t>La socialisation : Que découvrez-vous sur les conditions nécessaires d'un travail collectif ? Qu'est-ce que chacun peut faire pour améliorer les relations sociales au sein du groupe ou de l'équipe ?</a:t>
                      </a:r>
                    </a:p>
                    <a:p>
                      <a:pPr marL="342900" lvl="0" indent="-342900">
                        <a:lnSpc>
                          <a:spcPct val="115000"/>
                        </a:lnSpc>
                        <a:spcAft>
                          <a:spcPts val="0"/>
                        </a:spcAft>
                        <a:buFont typeface="Symbol" panose="05050102010706020507" pitchFamily="18" charset="2"/>
                        <a:buChar char=""/>
                      </a:pPr>
                      <a:r>
                        <a:rPr lang="fr-FR" sz="1400" dirty="0">
                          <a:effectLst/>
                        </a:rPr>
                        <a:t>Le monitorat : Qu'as-tu appris de l’autre ? Soit  qu'il  t'a  expliqué  et  que  tu  n'avais  pas  compris,  soit  qu'il  t'a contraint à expliquer et que tu as pu ainsi véritablement t'approprier ?</a:t>
                      </a:r>
                    </a:p>
                    <a:p>
                      <a:pPr marL="342900" lvl="0" indent="-342900">
                        <a:lnSpc>
                          <a:spcPct val="115000"/>
                        </a:lnSpc>
                        <a:spcAft>
                          <a:spcPts val="0"/>
                        </a:spcAft>
                        <a:buFont typeface="Symbol" panose="05050102010706020507" pitchFamily="18" charset="2"/>
                        <a:buChar char=""/>
                      </a:pPr>
                      <a:r>
                        <a:rPr lang="fr-FR" sz="1400" dirty="0">
                          <a:effectLst/>
                        </a:rPr>
                        <a:t>La confrontation : Sur quelles conceptions chacun a-t-il changé d’avis ? Pourquoi ? As-tu été vraiment  convaincu ? Comment ? Pourrais-tu convaincre quelqu'un, à ton tour de ce que tu as découvert ?</a:t>
                      </a:r>
                    </a:p>
                    <a:p>
                      <a:pPr marL="342900" lvl="0" indent="-342900">
                        <a:lnSpc>
                          <a:spcPct val="115000"/>
                        </a:lnSpc>
                        <a:spcAft>
                          <a:spcPts val="0"/>
                        </a:spcAft>
                        <a:buFont typeface="Symbol" panose="05050102010706020507" pitchFamily="18" charset="2"/>
                        <a:buChar char=""/>
                      </a:pPr>
                      <a:r>
                        <a:rPr lang="fr-FR" sz="1400" dirty="0">
                          <a:effectLst/>
                        </a:rPr>
                        <a:t>L’apprentissage : Qu'est ce que chacun a appris pour  lui grâce à sa participation à  la  tâche commune ?</a:t>
                      </a:r>
                    </a:p>
                    <a:p>
                      <a:pPr>
                        <a:lnSpc>
                          <a:spcPct val="115000"/>
                        </a:lnSpc>
                        <a:spcAft>
                          <a:spcPts val="0"/>
                        </a:spcAft>
                      </a:pPr>
                      <a:r>
                        <a:rPr lang="fr-FR" sz="1400" dirty="0">
                          <a:effectLst/>
                        </a:rPr>
                        <a:t>On  voit  donc  l'importance,  dans  le  travail  en  équipe  des  élèves,  de bien  préciser  le  contrat  passé,  c'est-à-dire  de  bien  clarifier  aux  yeux  des participants  la  nature  de  la  tâche  commune  à  réaliser  et  la  nature  des objectifs  individuels  poursuivis.  (cf. Philippe Meirieu). </a:t>
                      </a:r>
                    </a:p>
                    <a:p>
                      <a:pPr>
                        <a:lnSpc>
                          <a:spcPct val="115000"/>
                        </a:lnSpc>
                        <a:spcAft>
                          <a:spcPts val="0"/>
                        </a:spcAft>
                      </a:pPr>
                      <a:r>
                        <a:rPr lang="fr-FR" sz="1400" dirty="0">
                          <a:effectLst/>
                        </a:rPr>
                        <a:t>Particularité de l’enseignement de l’anglais : Le travail par deux (pair-</a:t>
                      </a:r>
                      <a:r>
                        <a:rPr lang="fr-FR" sz="1400" dirty="0" err="1">
                          <a:effectLst/>
                        </a:rPr>
                        <a:t>work</a:t>
                      </a:r>
                      <a:r>
                        <a:rPr lang="fr-FR" sz="1400" dirty="0">
                          <a:effectLst/>
                        </a:rPr>
                        <a:t>) ou en groupe lors des séances de langues permet les échanges directs entre les élèves, sans l’intervention directe (et souvent nuisible) de l’enseignant et offre ainsi la mise en place d’activités de communication authentiques. </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31" marR="23431"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488012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dirty="0"/>
              <a:t>Faire travailler les élèves en groupe</a:t>
            </a:r>
            <a:br>
              <a:rPr lang="fr-FR" dirty="0"/>
            </a:br>
            <a:r>
              <a:rPr lang="fr-FR" sz="2000" dirty="0"/>
              <a:t> </a:t>
            </a:r>
            <a:endParaRPr lang="fr-FR" dirty="0"/>
          </a:p>
        </p:txBody>
      </p:sp>
      <p:sp>
        <p:nvSpPr>
          <p:cNvPr id="5" name="Sous-titre 4"/>
          <p:cNvSpPr>
            <a:spLocks noGrp="1"/>
          </p:cNvSpPr>
          <p:nvPr>
            <p:ph type="subTitle" idx="1"/>
          </p:nvPr>
        </p:nvSpPr>
        <p:spPr/>
        <p:txBody>
          <a:bodyPr/>
          <a:lstStyle/>
          <a:p>
            <a:r>
              <a:rPr lang="fr-FR" dirty="0"/>
              <a:t>Quels dispositifs ?</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924039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t>1- La méthode « </a:t>
            </a:r>
            <a:r>
              <a:rPr lang="fr-FR" dirty="0" err="1"/>
              <a:t>jigsaw</a:t>
            </a:r>
            <a:r>
              <a:rPr lang="fr-FR" dirty="0"/>
              <a:t> », un dispositif efficace (classe puzzle)</a:t>
            </a:r>
          </a:p>
        </p:txBody>
      </p:sp>
      <p:sp>
        <p:nvSpPr>
          <p:cNvPr id="4" name="Espace réservé du contenu 3"/>
          <p:cNvSpPr>
            <a:spLocks noGrp="1"/>
          </p:cNvSpPr>
          <p:nvPr>
            <p:ph idx="1"/>
          </p:nvPr>
        </p:nvSpPr>
        <p:spPr>
          <a:xfrm>
            <a:off x="2116899" y="2133599"/>
            <a:ext cx="9832931" cy="4592877"/>
          </a:xfrm>
        </p:spPr>
        <p:txBody>
          <a:bodyPr>
            <a:normAutofit/>
          </a:bodyPr>
          <a:lstStyle/>
          <a:p>
            <a:pPr marL="800100" lvl="1" indent="-342900">
              <a:buFont typeface="+mj-lt"/>
              <a:buAutoNum type="alphaLcPeriod"/>
            </a:pPr>
            <a:r>
              <a:rPr lang="fr-FR" sz="2400" dirty="0"/>
              <a:t>La classe est divisée en groupes, chacun ayant le même sujet à traiter</a:t>
            </a:r>
          </a:p>
          <a:p>
            <a:pPr marL="800100" lvl="1" indent="-342900">
              <a:buFont typeface="+mj-lt"/>
              <a:buAutoNum type="alphaLcPeriod"/>
            </a:pPr>
            <a:r>
              <a:rPr lang="fr-FR" sz="2400" dirty="0"/>
              <a:t>Chaque élève a la responsabilité d’un aspect particulier du sujet : il est expert pour cet aspect</a:t>
            </a:r>
          </a:p>
          <a:p>
            <a:pPr marL="800100" lvl="1" indent="-342900">
              <a:buFont typeface="+mj-lt"/>
              <a:buAutoNum type="alphaLcPeriod"/>
            </a:pPr>
            <a:r>
              <a:rPr lang="fr-FR" sz="2400" dirty="0"/>
              <a:t>Les experts de chaque groupe peuvent se réunir pour échanger leurs informations</a:t>
            </a:r>
          </a:p>
          <a:p>
            <a:pPr marL="800100" lvl="1" indent="-342900">
              <a:buFont typeface="+mj-lt"/>
              <a:buAutoNum type="alphaLcPeriod"/>
            </a:pPr>
            <a:r>
              <a:rPr lang="fr-FR" sz="2400" dirty="0"/>
              <a:t>Les groupes établissent un rapport sur le sujet et les rapports des groupes sont comparés</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720671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t> 2- La méthode mosaïque est développée en sciences</a:t>
            </a:r>
          </a:p>
        </p:txBody>
      </p:sp>
      <p:sp>
        <p:nvSpPr>
          <p:cNvPr id="4" name="Espace réservé du contenu 3"/>
          <p:cNvSpPr>
            <a:spLocks noGrp="1"/>
          </p:cNvSpPr>
          <p:nvPr>
            <p:ph idx="1"/>
          </p:nvPr>
        </p:nvSpPr>
        <p:spPr>
          <a:xfrm>
            <a:off x="2116899" y="2133599"/>
            <a:ext cx="9832931" cy="4592877"/>
          </a:xfrm>
        </p:spPr>
        <p:txBody>
          <a:bodyPr>
            <a:normAutofit/>
          </a:bodyPr>
          <a:lstStyle/>
          <a:p>
            <a:pPr marL="800100" lvl="1" indent="-342900">
              <a:buFont typeface="+mj-lt"/>
              <a:buAutoNum type="alphaLcPeriod"/>
            </a:pPr>
            <a:r>
              <a:rPr lang="fr-FR" sz="2400" dirty="0"/>
              <a:t>Le sujet est divisé en sous-sections et chaque sous-section est attribuée à un groupe.</a:t>
            </a:r>
          </a:p>
          <a:p>
            <a:pPr marL="800100" lvl="1" indent="-342900">
              <a:buFont typeface="+mj-lt"/>
              <a:buAutoNum type="alphaLcPeriod"/>
            </a:pPr>
            <a:r>
              <a:rPr lang="fr-FR" sz="2400" dirty="0"/>
              <a:t>Le groupe travaille est devient expert de la sous-section.</a:t>
            </a:r>
          </a:p>
          <a:p>
            <a:pPr marL="800100" lvl="1" indent="-342900">
              <a:buFont typeface="+mj-lt"/>
              <a:buAutoNum type="alphaLcPeriod"/>
            </a:pPr>
            <a:r>
              <a:rPr lang="fr-FR" sz="2400" dirty="0"/>
              <a:t>Des groupes de 2</a:t>
            </a:r>
            <a:r>
              <a:rPr lang="fr-FR" sz="2400" baseline="30000" dirty="0"/>
              <a:t>ème</a:t>
            </a:r>
            <a:r>
              <a:rPr lang="fr-FR" sz="2400" dirty="0"/>
              <a:t> génération sont formés avec des « experts » de chaque groupe de départ.</a:t>
            </a:r>
          </a:p>
          <a:p>
            <a:pPr marL="800100" lvl="1" indent="-342900">
              <a:buFont typeface="+mj-lt"/>
              <a:buAutoNum type="alphaLcPeriod"/>
            </a:pPr>
            <a:r>
              <a:rPr lang="fr-FR" sz="2400" dirty="0"/>
              <a:t>Ces groupes participent à un colloque qui confronte les résultats.</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87807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t> 3- Les groupes de compétences peuvent donner de la souplesse</a:t>
            </a:r>
          </a:p>
        </p:txBody>
      </p:sp>
      <p:sp>
        <p:nvSpPr>
          <p:cNvPr id="4" name="Espace réservé du contenu 3"/>
          <p:cNvSpPr>
            <a:spLocks noGrp="1"/>
          </p:cNvSpPr>
          <p:nvPr>
            <p:ph idx="1"/>
          </p:nvPr>
        </p:nvSpPr>
        <p:spPr>
          <a:xfrm>
            <a:off x="2116899" y="2133599"/>
            <a:ext cx="9832931" cy="4592877"/>
          </a:xfrm>
        </p:spPr>
        <p:txBody>
          <a:bodyPr>
            <a:normAutofit/>
          </a:bodyPr>
          <a:lstStyle/>
          <a:p>
            <a:pPr marL="800100" lvl="1" indent="-342900">
              <a:buFont typeface="+mj-lt"/>
              <a:buAutoNum type="alphaLcPeriod"/>
            </a:pPr>
            <a:r>
              <a:rPr lang="fr-FR" sz="2400" dirty="0"/>
              <a:t>Les élèves sont regroupés par compétences après un test initial.</a:t>
            </a:r>
          </a:p>
          <a:p>
            <a:pPr marL="800100" lvl="1" indent="-342900">
              <a:buFont typeface="+mj-lt"/>
              <a:buAutoNum type="alphaLcPeriod"/>
            </a:pPr>
            <a:r>
              <a:rPr lang="fr-FR" sz="2400" dirty="0"/>
              <a:t>Les groupes visent une compétence mal maitrisée en s’appuyant sur les compétences maitrisées.</a:t>
            </a:r>
          </a:p>
          <a:p>
            <a:pPr marL="800100" lvl="1" indent="-342900">
              <a:buFont typeface="+mj-lt"/>
              <a:buAutoNum type="alphaLcPeriod"/>
            </a:pPr>
            <a:r>
              <a:rPr lang="fr-FR" sz="2400" dirty="0"/>
              <a:t>Ces groupes évoluent en cours d’année autant que faire se peut.</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704237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t> 4- Les ateliers de besoin</a:t>
            </a:r>
          </a:p>
        </p:txBody>
      </p:sp>
      <p:sp>
        <p:nvSpPr>
          <p:cNvPr id="4" name="Espace réservé du contenu 3"/>
          <p:cNvSpPr>
            <a:spLocks noGrp="1"/>
          </p:cNvSpPr>
          <p:nvPr>
            <p:ph idx="1"/>
          </p:nvPr>
        </p:nvSpPr>
        <p:spPr>
          <a:xfrm>
            <a:off x="2116899" y="2133599"/>
            <a:ext cx="9832931" cy="4592877"/>
          </a:xfrm>
        </p:spPr>
        <p:txBody>
          <a:bodyPr>
            <a:normAutofit/>
          </a:bodyPr>
          <a:lstStyle/>
          <a:p>
            <a:pPr marL="800100" lvl="1" indent="-342900">
              <a:buFont typeface="+mj-lt"/>
              <a:buAutoNum type="alphaLcPeriod"/>
            </a:pPr>
            <a:r>
              <a:rPr lang="fr-FR" sz="2400" dirty="0"/>
              <a:t>Les élèves sont répartis en ateliers (soutien + approfondissement), ils peuvent faire plusieurs ateliers.</a:t>
            </a:r>
          </a:p>
          <a:p>
            <a:pPr marL="800100" lvl="1" indent="-342900">
              <a:buFont typeface="+mj-lt"/>
              <a:buAutoNum type="alphaLcPeriod"/>
            </a:pPr>
            <a:r>
              <a:rPr lang="fr-FR" sz="2400" dirty="0"/>
              <a:t>L’enseignant encadre le ou les ateliers qui concernent les compétences non maitrisées.</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726756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t> 5- Le travail « en ilots » pour varier les responsabilités </a:t>
            </a:r>
          </a:p>
        </p:txBody>
      </p:sp>
      <p:sp>
        <p:nvSpPr>
          <p:cNvPr id="4" name="Espace réservé du contenu 3"/>
          <p:cNvSpPr>
            <a:spLocks noGrp="1"/>
          </p:cNvSpPr>
          <p:nvPr>
            <p:ph idx="1"/>
          </p:nvPr>
        </p:nvSpPr>
        <p:spPr>
          <a:xfrm>
            <a:off x="2116899" y="2133599"/>
            <a:ext cx="9832931" cy="4592877"/>
          </a:xfrm>
        </p:spPr>
        <p:txBody>
          <a:bodyPr>
            <a:normAutofit/>
          </a:bodyPr>
          <a:lstStyle/>
          <a:p>
            <a:pPr marL="800100" lvl="1" indent="-342900">
              <a:buFont typeface="+mj-lt"/>
              <a:buAutoNum type="alphaLcPeriod"/>
            </a:pPr>
            <a:r>
              <a:rPr lang="fr-FR" sz="2400" dirty="0"/>
              <a:t>Les élèves sont répartis en ilots ayant tous la même tâche.</a:t>
            </a:r>
          </a:p>
          <a:p>
            <a:pPr marL="800100" lvl="1" indent="-342900">
              <a:buFont typeface="+mj-lt"/>
              <a:buAutoNum type="alphaLcPeriod"/>
            </a:pPr>
            <a:r>
              <a:rPr lang="fr-FR" sz="2400" dirty="0"/>
              <a:t>Chaque élève a une responsabilité sur son ilot (matériel, document, rapport, dictionnaire, observation, recherche sur Internet, etc.)</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23293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4D13865-51B7-40FF-B1F6-BE73BD23B47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0EDF515E-0B27-494E-A818-B3AE5C9F489A}"/>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73DDF572-8CC3-4BA7-BA0D-3199709A2578}"/>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186466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t> 6- Le travail « en binômes » reste facile à organiser</a:t>
            </a:r>
          </a:p>
        </p:txBody>
      </p:sp>
      <p:sp>
        <p:nvSpPr>
          <p:cNvPr id="4" name="Espace réservé du contenu 3"/>
          <p:cNvSpPr>
            <a:spLocks noGrp="1"/>
          </p:cNvSpPr>
          <p:nvPr>
            <p:ph idx="1"/>
          </p:nvPr>
        </p:nvSpPr>
        <p:spPr>
          <a:xfrm>
            <a:off x="2116899" y="2133599"/>
            <a:ext cx="9832931" cy="4592877"/>
          </a:xfrm>
        </p:spPr>
        <p:txBody>
          <a:bodyPr>
            <a:normAutofit/>
          </a:bodyPr>
          <a:lstStyle/>
          <a:p>
            <a:pPr marL="800100" lvl="1" indent="-342900">
              <a:buFont typeface="+mj-lt"/>
              <a:buAutoNum type="alphaLcPeriod"/>
            </a:pPr>
            <a:r>
              <a:rPr lang="fr-FR" sz="2400" dirty="0"/>
              <a:t>Les élèves sont par deux, selon leur place dans la classe ou leur niveau de maitrise des compétences. </a:t>
            </a:r>
          </a:p>
          <a:p>
            <a:pPr marL="800100" lvl="1" indent="-342900">
              <a:buFont typeface="+mj-lt"/>
              <a:buAutoNum type="alphaLcPeriod"/>
            </a:pPr>
            <a:r>
              <a:rPr lang="fr-FR" sz="2400" dirty="0"/>
              <a:t>Le but est de provoquer des écarts, du conflit cognitif (« tiens, je ne voyais pas les chose ainsi »).</a:t>
            </a:r>
          </a:p>
          <a:p>
            <a:pPr marL="800100" lvl="1" indent="-342900">
              <a:buFont typeface="+mj-lt"/>
              <a:buAutoNum type="alphaLcPeriod"/>
            </a:pPr>
            <a:r>
              <a:rPr lang="fr-FR" sz="2400" dirty="0"/>
              <a:t>Les élèves rendent un travail commun ou individuel (mais en étant d’accord sur la réponse). </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42981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6275" y="624109"/>
            <a:ext cx="9688338" cy="1768361"/>
          </a:xfrm>
        </p:spPr>
        <p:txBody>
          <a:bodyPr>
            <a:normAutofit fontScale="90000"/>
          </a:bodyPr>
          <a:lstStyle/>
          <a:p>
            <a:r>
              <a:rPr lang="fr-FR" dirty="0"/>
              <a:t>Varier les modes de fonctionnement des groupes</a:t>
            </a:r>
            <a:br>
              <a:rPr lang="fr-FR" dirty="0"/>
            </a:br>
            <a:r>
              <a:rPr lang="fr-FR" sz="2400" dirty="0"/>
              <a:t>Jouer sur les responsabilités dans les groupes pour que chaque élève ait plus d’opportunités d’engagement</a:t>
            </a:r>
            <a:r>
              <a:rPr lang="fr-FR" dirty="0"/>
              <a:t/>
            </a:r>
            <a:br>
              <a:rPr lang="fr-FR" dirty="0"/>
            </a:br>
            <a:r>
              <a:rPr lang="fr-FR" dirty="0"/>
              <a:t/>
            </a:r>
            <a:br>
              <a:rPr lang="fr-FR" dirty="0"/>
            </a:br>
            <a:endParaRPr lang="fr-FR" dirty="0"/>
          </a:p>
        </p:txBody>
      </p:sp>
      <p:sp>
        <p:nvSpPr>
          <p:cNvPr id="3" name="Espace réservé du contenu 2"/>
          <p:cNvSpPr>
            <a:spLocks noGrp="1"/>
          </p:cNvSpPr>
          <p:nvPr>
            <p:ph idx="1"/>
          </p:nvPr>
        </p:nvSpPr>
        <p:spPr>
          <a:xfrm>
            <a:off x="2501530" y="2793305"/>
            <a:ext cx="9523456" cy="2693095"/>
          </a:xfrm>
        </p:spPr>
        <p:txBody>
          <a:bodyPr>
            <a:normAutofit/>
          </a:bodyPr>
          <a:lstStyle/>
          <a:p>
            <a:r>
              <a:rPr lang="fr-FR" sz="2800" dirty="0"/>
              <a:t>Donner des rôles aux élèves</a:t>
            </a:r>
          </a:p>
          <a:p>
            <a:r>
              <a:rPr lang="fr-FR" sz="2800" dirty="0"/>
              <a:t>Donner des rôles aux groupes</a:t>
            </a:r>
          </a:p>
          <a:p>
            <a:r>
              <a:rPr lang="fr-FR" sz="2800" dirty="0"/>
              <a:t>Faire varier les groupes</a:t>
            </a:r>
          </a:p>
          <a:p>
            <a:r>
              <a:rPr lang="fr-FR" sz="2800" dirty="0"/>
              <a:t>Faire varier les formes de productions des groupes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560947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Donner des rôles aux élèves</a:t>
            </a:r>
          </a:p>
        </p:txBody>
      </p:sp>
      <p:sp>
        <p:nvSpPr>
          <p:cNvPr id="3" name="Espace réservé du contenu 2"/>
          <p:cNvSpPr>
            <a:spLocks noGrp="1"/>
          </p:cNvSpPr>
          <p:nvPr>
            <p:ph idx="1"/>
          </p:nvPr>
        </p:nvSpPr>
        <p:spPr>
          <a:xfrm>
            <a:off x="2589212" y="1782871"/>
            <a:ext cx="8915400" cy="3777622"/>
          </a:xfrm>
        </p:spPr>
        <p:txBody>
          <a:bodyPr>
            <a:normAutofit lnSpcReduction="10000"/>
          </a:bodyPr>
          <a:lstStyle/>
          <a:p>
            <a:r>
              <a:rPr lang="fr-FR" sz="2400" dirty="0"/>
              <a:t>La classe est divisée en groupes de travail.</a:t>
            </a:r>
          </a:p>
          <a:p>
            <a:r>
              <a:rPr lang="fr-FR" sz="2400" dirty="0"/>
              <a:t>Chaque élève a la responsabilité d’un aspect du travail : temps, matériel, compte-rendu, observation.</a:t>
            </a:r>
          </a:p>
          <a:p>
            <a:r>
              <a:rPr lang="fr-FR" sz="2400" dirty="0"/>
              <a:t>Les responsabilités tournent d’une séance à l’autre.</a:t>
            </a:r>
          </a:p>
          <a:p>
            <a:r>
              <a:rPr lang="fr-FR" sz="2400" dirty="0"/>
              <a:t>Les responsables du compte-rendu participent à la synthèse orale.</a:t>
            </a:r>
          </a:p>
          <a:p>
            <a:endParaRPr lang="fr-FR" sz="2400" dirty="0"/>
          </a:p>
          <a:p>
            <a:pPr marL="0" indent="0">
              <a:buNone/>
            </a:pPr>
            <a:r>
              <a:rPr lang="fr-FR" sz="2400" dirty="0">
                <a:solidFill>
                  <a:schemeClr val="accent5">
                    <a:lumMod val="75000"/>
                  </a:schemeClr>
                </a:solidFill>
              </a:rPr>
              <a:t>Pratiquer une pédagogie basée sur la confiance, la mise en valeur de chacun et l’accès aux responsabilités. </a:t>
            </a:r>
          </a:p>
          <a:p>
            <a:endParaRPr lang="fr-FR" sz="24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101177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Donner des rôles aux groupes</a:t>
            </a:r>
          </a:p>
        </p:txBody>
      </p:sp>
      <p:sp>
        <p:nvSpPr>
          <p:cNvPr id="3" name="Espace réservé du contenu 2"/>
          <p:cNvSpPr>
            <a:spLocks noGrp="1"/>
          </p:cNvSpPr>
          <p:nvPr>
            <p:ph idx="1"/>
          </p:nvPr>
        </p:nvSpPr>
        <p:spPr>
          <a:xfrm>
            <a:off x="2589212" y="2133600"/>
            <a:ext cx="9485878" cy="3777622"/>
          </a:xfrm>
        </p:spPr>
        <p:txBody>
          <a:bodyPr>
            <a:normAutofit/>
          </a:bodyPr>
          <a:lstStyle/>
          <a:p>
            <a:pPr lvl="0"/>
            <a:r>
              <a:rPr lang="fr-FR" sz="2400" dirty="0"/>
              <a:t>Les responsables du compte-rendu participent à la synthèse orale.</a:t>
            </a:r>
          </a:p>
          <a:p>
            <a:pPr lvl="0"/>
            <a:r>
              <a:rPr lang="fr-FR" sz="2400" dirty="0"/>
              <a:t>Un groupe est chargé de proposer des contre-arguments à opposer aux présentateurs pour les faire avancer.</a:t>
            </a:r>
          </a:p>
          <a:p>
            <a:pPr lvl="0"/>
            <a:r>
              <a:rPr lang="fr-FR" sz="2400" dirty="0"/>
              <a:t>La classe débat pour estimer les forces et faiblesses des arguments et contre-arguments.</a:t>
            </a:r>
          </a:p>
          <a:p>
            <a:pPr marL="0" indent="0">
              <a:buNone/>
            </a:pPr>
            <a:endParaRPr lang="fr-FR" sz="24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184302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Faire varier les groupes</a:t>
            </a:r>
          </a:p>
        </p:txBody>
      </p:sp>
      <p:sp>
        <p:nvSpPr>
          <p:cNvPr id="3" name="Espace réservé du contenu 2"/>
          <p:cNvSpPr>
            <a:spLocks noGrp="1"/>
          </p:cNvSpPr>
          <p:nvPr>
            <p:ph idx="1"/>
          </p:nvPr>
        </p:nvSpPr>
        <p:spPr>
          <a:xfrm>
            <a:off x="2589212" y="2133600"/>
            <a:ext cx="9485878" cy="3777622"/>
          </a:xfrm>
        </p:spPr>
        <p:txBody>
          <a:bodyPr>
            <a:normAutofit/>
          </a:bodyPr>
          <a:lstStyle/>
          <a:p>
            <a:pPr lvl="0"/>
            <a:r>
              <a:rPr lang="fr-FR" sz="2400" dirty="0"/>
              <a:t>Les groupes G1 ont produit une affiche pour laquelle chaque membre sera rapporteur.</a:t>
            </a:r>
          </a:p>
          <a:p>
            <a:pPr lvl="0"/>
            <a:r>
              <a:rPr lang="fr-FR" sz="2400" dirty="0"/>
              <a:t>Les membres de chaque groupe se dispersent pour former de nouveaux groupes G2.</a:t>
            </a:r>
          </a:p>
          <a:p>
            <a:pPr lvl="0"/>
            <a:r>
              <a:rPr lang="fr-FR" sz="2400" dirty="0"/>
              <a:t>Ces nouveaux groupes G2 circulent d’une affiche à l’autre et le rapporteur du G1 la commente. </a:t>
            </a:r>
          </a:p>
          <a:p>
            <a:pPr marL="0" indent="0">
              <a:buNone/>
            </a:pPr>
            <a:endParaRPr lang="fr-FR" sz="24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47089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Faire varier les formes de production des groupes</a:t>
            </a:r>
          </a:p>
        </p:txBody>
      </p:sp>
      <p:sp>
        <p:nvSpPr>
          <p:cNvPr id="3" name="Espace réservé du contenu 2"/>
          <p:cNvSpPr>
            <a:spLocks noGrp="1"/>
          </p:cNvSpPr>
          <p:nvPr>
            <p:ph idx="1"/>
          </p:nvPr>
        </p:nvSpPr>
        <p:spPr>
          <a:xfrm>
            <a:off x="2589212" y="2133600"/>
            <a:ext cx="9485878" cy="3777622"/>
          </a:xfrm>
        </p:spPr>
        <p:txBody>
          <a:bodyPr>
            <a:normAutofit/>
          </a:bodyPr>
          <a:lstStyle/>
          <a:p>
            <a:pPr lvl="0"/>
            <a:r>
              <a:rPr lang="fr-FR" sz="2400" dirty="0"/>
              <a:t>Les élèves sont répartis en groupes et chaque groupe doit prendre la responsabilité d’une partie de la séquence. </a:t>
            </a:r>
          </a:p>
          <a:p>
            <a:pPr lvl="0"/>
            <a:r>
              <a:rPr lang="fr-FR" sz="2400" dirty="0"/>
              <a:t>Chaque partie de séquence a une spécificité : diaporama, compte-rendu sonore, activité filmée, expérimentation.</a:t>
            </a:r>
          </a:p>
          <a:p>
            <a:pPr lvl="0"/>
            <a:r>
              <a:rPr lang="fr-FR" sz="2400" dirty="0"/>
              <a:t>Une plateforme distante permet de regrouper les productions.</a:t>
            </a:r>
          </a:p>
          <a:p>
            <a:pPr marL="0" indent="0">
              <a:buNone/>
            </a:pPr>
            <a:endParaRPr lang="fr-FR" sz="24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464529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Organiser les espaces	</a:t>
            </a:r>
          </a:p>
        </p:txBody>
      </p:sp>
      <p:sp>
        <p:nvSpPr>
          <p:cNvPr id="3" name="Espace réservé du contenu 2"/>
          <p:cNvSpPr>
            <a:spLocks noGrp="1"/>
          </p:cNvSpPr>
          <p:nvPr>
            <p:ph idx="1"/>
          </p:nvPr>
        </p:nvSpPr>
        <p:spPr>
          <a:xfrm>
            <a:off x="1714499" y="1400175"/>
            <a:ext cx="10144125" cy="5243513"/>
          </a:xfrm>
        </p:spPr>
        <p:txBody>
          <a:bodyPr>
            <a:normAutofit/>
          </a:bodyPr>
          <a:lstStyle/>
          <a:p>
            <a:r>
              <a:rPr lang="fr-FR" sz="2000" dirty="0"/>
              <a:t>Pour mettre en place une table d’appui</a:t>
            </a:r>
          </a:p>
          <a:p>
            <a:r>
              <a:rPr lang="fr-FR" sz="2000" dirty="0"/>
              <a:t>Pour favoriser l’autonomie dans les tâches à réaliser</a:t>
            </a:r>
          </a:p>
          <a:p>
            <a:r>
              <a:rPr lang="fr-FR" sz="2000" dirty="0"/>
              <a:t>Pour rendre les tâches des élèves plus « confortables » à réaliser</a:t>
            </a:r>
          </a:p>
          <a:p>
            <a:r>
              <a:rPr lang="fr-FR" sz="2000" dirty="0"/>
              <a:t>Pour accéder facilement aux outils de la classe</a:t>
            </a:r>
          </a:p>
          <a:p>
            <a:r>
              <a:rPr lang="fr-FR" sz="2000" dirty="0"/>
              <a:t>Pour interagir avec les camarades</a:t>
            </a:r>
          </a:p>
          <a:p>
            <a:r>
              <a:rPr lang="fr-FR" sz="2000" dirty="0"/>
              <a:t>Pour donner de la souplesse aux différents dispositifs</a:t>
            </a:r>
          </a:p>
          <a:p>
            <a:r>
              <a:rPr lang="fr-FR" sz="2000" dirty="0"/>
              <a:t>Pour ne pas avoir à « déménager » du mobilier régulièrement</a:t>
            </a:r>
          </a:p>
          <a:p>
            <a:r>
              <a:rPr lang="fr-FR" sz="2000" dirty="0"/>
              <a:t>Pour donner aux élèves des responsabilités</a:t>
            </a:r>
          </a:p>
          <a:p>
            <a:r>
              <a:rPr lang="fr-FR" sz="2000" dirty="0"/>
              <a:t>Pour que l’enseignant puisse circuler aisément</a:t>
            </a:r>
          </a:p>
          <a:p>
            <a:r>
              <a:rPr lang="fr-FR" sz="2000" dirty="0"/>
              <a:t>…</a:t>
            </a:r>
            <a:br>
              <a:rPr lang="fr-FR" sz="2000" dirty="0"/>
            </a:br>
            <a:r>
              <a:rPr lang="fr-FR" sz="2000" dirty="0"/>
              <a:t/>
            </a:r>
            <a:br>
              <a:rPr lang="fr-FR" sz="2000" dirty="0"/>
            </a:br>
            <a:r>
              <a:rPr lang="fr-FR" sz="2000" dirty="0"/>
              <a:t>POUR POUVOIR DIFFÉRENCIER AVEC SOUPLESSE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967771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27</a:t>
            </a:fld>
            <a:endParaRPr lang="en-US" dirty="0"/>
          </a:p>
        </p:txBody>
      </p:sp>
      <p:sp>
        <p:nvSpPr>
          <p:cNvPr id="5" name="Rectangle 4"/>
          <p:cNvSpPr/>
          <p:nvPr/>
        </p:nvSpPr>
        <p:spPr>
          <a:xfrm>
            <a:off x="3106618" y="164123"/>
            <a:ext cx="6248400" cy="1758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086709"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602523"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594338"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9" name="Rectangle 8"/>
          <p:cNvSpPr/>
          <p:nvPr/>
        </p:nvSpPr>
        <p:spPr>
          <a:xfrm>
            <a:off x="1594338"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0" name="Rectangle 9"/>
          <p:cNvSpPr/>
          <p:nvPr/>
        </p:nvSpPr>
        <p:spPr>
          <a:xfrm>
            <a:off x="3259013"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1" name="Rectangle 10"/>
          <p:cNvSpPr/>
          <p:nvPr/>
        </p:nvSpPr>
        <p:spPr>
          <a:xfrm>
            <a:off x="3259013"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nvGrpSpPr>
          <p:cNvPr id="13" name="Groupe 12"/>
          <p:cNvGrpSpPr/>
          <p:nvPr/>
        </p:nvGrpSpPr>
        <p:grpSpPr>
          <a:xfrm>
            <a:off x="1594338" y="3704493"/>
            <a:ext cx="2039814" cy="1348154"/>
            <a:chOff x="1594338" y="1348154"/>
            <a:chExt cx="2039814" cy="1348154"/>
          </a:xfrm>
        </p:grpSpPr>
        <p:sp>
          <p:nvSpPr>
            <p:cNvPr id="14" name="Rectangle 13"/>
            <p:cNvSpPr/>
            <p:nvPr/>
          </p:nvSpPr>
          <p:spPr>
            <a:xfrm>
              <a:off x="2086709"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602523"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594338"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7" name="Rectangle 16"/>
            <p:cNvSpPr/>
            <p:nvPr/>
          </p:nvSpPr>
          <p:spPr>
            <a:xfrm>
              <a:off x="1594338"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8" name="Rectangle 17"/>
            <p:cNvSpPr/>
            <p:nvPr/>
          </p:nvSpPr>
          <p:spPr>
            <a:xfrm>
              <a:off x="3259013"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9" name="Rectangle 18"/>
            <p:cNvSpPr/>
            <p:nvPr/>
          </p:nvSpPr>
          <p:spPr>
            <a:xfrm>
              <a:off x="3259013"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grpSp>
        <p:nvGrpSpPr>
          <p:cNvPr id="20" name="Groupe 19"/>
          <p:cNvGrpSpPr/>
          <p:nvPr/>
        </p:nvGrpSpPr>
        <p:grpSpPr>
          <a:xfrm>
            <a:off x="4360985" y="1348154"/>
            <a:ext cx="2039814" cy="1348154"/>
            <a:chOff x="1594338" y="1348154"/>
            <a:chExt cx="2039814" cy="1348154"/>
          </a:xfrm>
        </p:grpSpPr>
        <p:sp>
          <p:nvSpPr>
            <p:cNvPr id="21" name="Rectangle 20"/>
            <p:cNvSpPr/>
            <p:nvPr/>
          </p:nvSpPr>
          <p:spPr>
            <a:xfrm>
              <a:off x="2086709"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2602523"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594338"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4" name="Rectangle 23"/>
            <p:cNvSpPr/>
            <p:nvPr/>
          </p:nvSpPr>
          <p:spPr>
            <a:xfrm>
              <a:off x="1594338"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5" name="Rectangle 24"/>
            <p:cNvSpPr/>
            <p:nvPr/>
          </p:nvSpPr>
          <p:spPr>
            <a:xfrm>
              <a:off x="3259013"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6" name="Rectangle 25"/>
            <p:cNvSpPr/>
            <p:nvPr/>
          </p:nvSpPr>
          <p:spPr>
            <a:xfrm>
              <a:off x="3259013"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grpSp>
        <p:nvGrpSpPr>
          <p:cNvPr id="27" name="Groupe 26"/>
          <p:cNvGrpSpPr/>
          <p:nvPr/>
        </p:nvGrpSpPr>
        <p:grpSpPr>
          <a:xfrm>
            <a:off x="4360985" y="3704493"/>
            <a:ext cx="2039814" cy="1348154"/>
            <a:chOff x="1594338" y="1348154"/>
            <a:chExt cx="2039814" cy="1348154"/>
          </a:xfrm>
        </p:grpSpPr>
        <p:sp>
          <p:nvSpPr>
            <p:cNvPr id="28" name="Rectangle 27"/>
            <p:cNvSpPr/>
            <p:nvPr/>
          </p:nvSpPr>
          <p:spPr>
            <a:xfrm>
              <a:off x="2086709"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2602523"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1594338"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1" name="Rectangle 30"/>
            <p:cNvSpPr/>
            <p:nvPr/>
          </p:nvSpPr>
          <p:spPr>
            <a:xfrm>
              <a:off x="1594338"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2" name="Rectangle 31"/>
            <p:cNvSpPr/>
            <p:nvPr/>
          </p:nvSpPr>
          <p:spPr>
            <a:xfrm>
              <a:off x="3259013"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3" name="Rectangle 32"/>
            <p:cNvSpPr/>
            <p:nvPr/>
          </p:nvSpPr>
          <p:spPr>
            <a:xfrm>
              <a:off x="3259013"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grpSp>
        <p:nvGrpSpPr>
          <p:cNvPr id="34" name="Groupe 33"/>
          <p:cNvGrpSpPr/>
          <p:nvPr/>
        </p:nvGrpSpPr>
        <p:grpSpPr>
          <a:xfrm>
            <a:off x="7104189" y="1348154"/>
            <a:ext cx="2039814" cy="1348154"/>
            <a:chOff x="1594338" y="1348154"/>
            <a:chExt cx="2039814" cy="1348154"/>
          </a:xfrm>
        </p:grpSpPr>
        <p:sp>
          <p:nvSpPr>
            <p:cNvPr id="35" name="Rectangle 34"/>
            <p:cNvSpPr/>
            <p:nvPr/>
          </p:nvSpPr>
          <p:spPr>
            <a:xfrm>
              <a:off x="2086709"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2602523"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594338"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8" name="Rectangle 37"/>
            <p:cNvSpPr/>
            <p:nvPr/>
          </p:nvSpPr>
          <p:spPr>
            <a:xfrm>
              <a:off x="1594338"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9" name="Rectangle 38"/>
            <p:cNvSpPr/>
            <p:nvPr/>
          </p:nvSpPr>
          <p:spPr>
            <a:xfrm>
              <a:off x="3259013"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0" name="Rectangle 39"/>
            <p:cNvSpPr/>
            <p:nvPr/>
          </p:nvSpPr>
          <p:spPr>
            <a:xfrm>
              <a:off x="3259013"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grpSp>
        <p:nvGrpSpPr>
          <p:cNvPr id="41" name="Groupe 40"/>
          <p:cNvGrpSpPr/>
          <p:nvPr/>
        </p:nvGrpSpPr>
        <p:grpSpPr>
          <a:xfrm>
            <a:off x="7104189" y="3704493"/>
            <a:ext cx="2039814" cy="1348154"/>
            <a:chOff x="1594338" y="1348154"/>
            <a:chExt cx="2039814" cy="1348154"/>
          </a:xfrm>
        </p:grpSpPr>
        <p:sp>
          <p:nvSpPr>
            <p:cNvPr id="42" name="Rectangle 41"/>
            <p:cNvSpPr/>
            <p:nvPr/>
          </p:nvSpPr>
          <p:spPr>
            <a:xfrm>
              <a:off x="2086709"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602523"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1594338"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5" name="Rectangle 44"/>
            <p:cNvSpPr/>
            <p:nvPr/>
          </p:nvSpPr>
          <p:spPr>
            <a:xfrm>
              <a:off x="1594338"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6" name="Rectangle 45"/>
            <p:cNvSpPr/>
            <p:nvPr/>
          </p:nvSpPr>
          <p:spPr>
            <a:xfrm>
              <a:off x="3259013"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7" name="Rectangle 46"/>
            <p:cNvSpPr/>
            <p:nvPr/>
          </p:nvSpPr>
          <p:spPr>
            <a:xfrm>
              <a:off x="3259013"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sp>
        <p:nvSpPr>
          <p:cNvPr id="49" name="Rectangle 48"/>
          <p:cNvSpPr/>
          <p:nvPr/>
        </p:nvSpPr>
        <p:spPr>
          <a:xfrm>
            <a:off x="10222529" y="2532185"/>
            <a:ext cx="515814" cy="134815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10738343" y="2532185"/>
            <a:ext cx="515814" cy="134815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9730158" y="2708031"/>
            <a:ext cx="375139" cy="410308"/>
          </a:xfrm>
          <a:prstGeom prst="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2" name="Rectangle 51"/>
          <p:cNvSpPr/>
          <p:nvPr/>
        </p:nvSpPr>
        <p:spPr>
          <a:xfrm>
            <a:off x="9730158" y="3317631"/>
            <a:ext cx="375139" cy="410308"/>
          </a:xfrm>
          <a:prstGeom prst="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3" name="Rectangle 52"/>
          <p:cNvSpPr/>
          <p:nvPr/>
        </p:nvSpPr>
        <p:spPr>
          <a:xfrm>
            <a:off x="11394833" y="2708031"/>
            <a:ext cx="375139" cy="410308"/>
          </a:xfrm>
          <a:prstGeom prst="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4" name="Rectangle 53"/>
          <p:cNvSpPr/>
          <p:nvPr/>
        </p:nvSpPr>
        <p:spPr>
          <a:xfrm>
            <a:off x="11394833" y="3317631"/>
            <a:ext cx="375139" cy="410308"/>
          </a:xfrm>
          <a:prstGeom prst="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5" name="Rectangle 54"/>
          <p:cNvSpPr/>
          <p:nvPr/>
        </p:nvSpPr>
        <p:spPr>
          <a:xfrm>
            <a:off x="10550773" y="3968262"/>
            <a:ext cx="375139" cy="4103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56" name="Rectangle 55"/>
          <p:cNvSpPr/>
          <p:nvPr/>
        </p:nvSpPr>
        <p:spPr>
          <a:xfrm>
            <a:off x="10292865" y="2033954"/>
            <a:ext cx="375139" cy="410308"/>
          </a:xfrm>
          <a:prstGeom prst="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7" name="Rectangle 56"/>
          <p:cNvSpPr/>
          <p:nvPr/>
        </p:nvSpPr>
        <p:spPr>
          <a:xfrm>
            <a:off x="10808680" y="2033954"/>
            <a:ext cx="375139" cy="410308"/>
          </a:xfrm>
          <a:prstGeom prst="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8" name="Rectangle 57"/>
          <p:cNvSpPr/>
          <p:nvPr/>
        </p:nvSpPr>
        <p:spPr>
          <a:xfrm>
            <a:off x="762000" y="164123"/>
            <a:ext cx="2250831" cy="8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9448805" y="164123"/>
            <a:ext cx="2250831" cy="8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1" name="Connecteur droit avec flèche 60"/>
          <p:cNvCxnSpPr>
            <a:stCxn id="8" idx="3"/>
          </p:cNvCxnSpPr>
          <p:nvPr/>
        </p:nvCxnSpPr>
        <p:spPr>
          <a:xfrm>
            <a:off x="1969477" y="1729154"/>
            <a:ext cx="1289536" cy="609600"/>
          </a:xfrm>
          <a:prstGeom prst="straightConnector1">
            <a:avLst/>
          </a:prstGeom>
          <a:ln w="317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stCxn id="9" idx="3"/>
          </p:cNvCxnSpPr>
          <p:nvPr/>
        </p:nvCxnSpPr>
        <p:spPr>
          <a:xfrm flipV="1">
            <a:off x="1969477" y="1729154"/>
            <a:ext cx="1289536" cy="609600"/>
          </a:xfrm>
          <a:prstGeom prst="straightConnector1">
            <a:avLst/>
          </a:prstGeom>
          <a:ln w="317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endCxn id="11" idx="1"/>
          </p:cNvCxnSpPr>
          <p:nvPr/>
        </p:nvCxnSpPr>
        <p:spPr>
          <a:xfrm>
            <a:off x="1969477" y="2338754"/>
            <a:ext cx="1289536" cy="0"/>
          </a:xfrm>
          <a:prstGeom prst="straightConnector1">
            <a:avLst/>
          </a:prstGeom>
          <a:ln w="317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a:off x="1969477" y="1729154"/>
            <a:ext cx="1289536" cy="0"/>
          </a:xfrm>
          <a:prstGeom prst="straightConnector1">
            <a:avLst/>
          </a:prstGeom>
          <a:ln w="317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p:nvPr/>
        </p:nvCxnSpPr>
        <p:spPr>
          <a:xfrm flipH="1">
            <a:off x="3440726" y="1729154"/>
            <a:ext cx="5857" cy="609600"/>
          </a:xfrm>
          <a:prstGeom prst="straightConnector1">
            <a:avLst/>
          </a:prstGeom>
          <a:ln w="317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flipH="1">
            <a:off x="1787764" y="1758462"/>
            <a:ext cx="5857" cy="609600"/>
          </a:xfrm>
          <a:prstGeom prst="straightConnector1">
            <a:avLst/>
          </a:prstGeom>
          <a:ln w="317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a:stCxn id="28" idx="3"/>
          </p:cNvCxnSpPr>
          <p:nvPr/>
        </p:nvCxnSpPr>
        <p:spPr>
          <a:xfrm flipH="1" flipV="1">
            <a:off x="2026585" y="299566"/>
            <a:ext cx="3342585" cy="4079004"/>
          </a:xfrm>
          <a:prstGeom prst="straightConnector1">
            <a:avLst/>
          </a:prstGeom>
          <a:ln w="50800">
            <a:solidFill>
              <a:schemeClr val="accent4">
                <a:lumMod val="75000"/>
              </a:schemeClr>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a:stCxn id="29" idx="1"/>
          </p:cNvCxnSpPr>
          <p:nvPr/>
        </p:nvCxnSpPr>
        <p:spPr>
          <a:xfrm flipV="1">
            <a:off x="5369170" y="299566"/>
            <a:ext cx="4923695" cy="4079004"/>
          </a:xfrm>
          <a:prstGeom prst="straightConnector1">
            <a:avLst/>
          </a:prstGeom>
          <a:ln w="50800">
            <a:solidFill>
              <a:schemeClr val="accent4">
                <a:lumMod val="75000"/>
              </a:schemeClr>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flipH="1" flipV="1">
            <a:off x="5439508" y="457200"/>
            <a:ext cx="2672866" cy="3972283"/>
          </a:xfrm>
          <a:prstGeom prst="straightConnector1">
            <a:avLst/>
          </a:prstGeom>
          <a:ln w="50800">
            <a:solidFill>
              <a:srgbClr val="FFC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87" name="ZoneTexte 86"/>
          <p:cNvSpPr txBox="1"/>
          <p:nvPr/>
        </p:nvSpPr>
        <p:spPr>
          <a:xfrm>
            <a:off x="2614245" y="5525589"/>
            <a:ext cx="7303482" cy="646331"/>
          </a:xfrm>
          <a:prstGeom prst="rect">
            <a:avLst/>
          </a:prstGeom>
          <a:noFill/>
        </p:spPr>
        <p:txBody>
          <a:bodyPr wrap="square" rtlCol="0">
            <a:spAutoFit/>
          </a:bodyPr>
          <a:lstStyle/>
          <a:p>
            <a:pPr algn="ctr"/>
            <a:r>
              <a:rPr lang="fr-FR" sz="3600" dirty="0"/>
              <a:t>INTERAGIR</a:t>
            </a:r>
          </a:p>
        </p:txBody>
      </p:sp>
      <p:sp>
        <p:nvSpPr>
          <p:cNvPr id="88" name="ZoneTexte 87"/>
          <p:cNvSpPr txBox="1"/>
          <p:nvPr/>
        </p:nvSpPr>
        <p:spPr>
          <a:xfrm>
            <a:off x="2749058" y="5525589"/>
            <a:ext cx="7303482" cy="646331"/>
          </a:xfrm>
          <a:prstGeom prst="rect">
            <a:avLst/>
          </a:prstGeom>
          <a:noFill/>
        </p:spPr>
        <p:txBody>
          <a:bodyPr wrap="square" rtlCol="0">
            <a:spAutoFit/>
          </a:bodyPr>
          <a:lstStyle/>
          <a:p>
            <a:pPr algn="ctr"/>
            <a:r>
              <a:rPr lang="fr-FR" sz="3600" dirty="0"/>
              <a:t>ACCÉDER AUX AFFICHAGES</a:t>
            </a:r>
          </a:p>
        </p:txBody>
      </p:sp>
      <p:sp>
        <p:nvSpPr>
          <p:cNvPr id="89" name="ZoneTexte 88"/>
          <p:cNvSpPr txBox="1"/>
          <p:nvPr/>
        </p:nvSpPr>
        <p:spPr>
          <a:xfrm>
            <a:off x="2681652" y="5538262"/>
            <a:ext cx="7303482" cy="646331"/>
          </a:xfrm>
          <a:prstGeom prst="rect">
            <a:avLst/>
          </a:prstGeom>
          <a:noFill/>
        </p:spPr>
        <p:txBody>
          <a:bodyPr wrap="square" rtlCol="0">
            <a:spAutoFit/>
          </a:bodyPr>
          <a:lstStyle/>
          <a:p>
            <a:pPr algn="ctr"/>
            <a:r>
              <a:rPr lang="fr-FR" sz="3600" dirty="0"/>
              <a:t>GROUPE DE BESOIN</a:t>
            </a:r>
          </a:p>
        </p:txBody>
      </p:sp>
      <p:sp>
        <p:nvSpPr>
          <p:cNvPr id="90" name="Ellipse 89"/>
          <p:cNvSpPr/>
          <p:nvPr/>
        </p:nvSpPr>
        <p:spPr>
          <a:xfrm>
            <a:off x="9284679" y="1524000"/>
            <a:ext cx="2907321" cy="3270738"/>
          </a:xfrm>
          <a:prstGeom prst="ellipse">
            <a:avLst/>
          </a:prstGeom>
          <a:solidFill>
            <a:schemeClr val="bg1">
              <a:alpha val="0"/>
            </a:scheme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9730158" y="1152907"/>
            <a:ext cx="2145010" cy="369332"/>
          </a:xfrm>
          <a:prstGeom prst="rect">
            <a:avLst/>
          </a:prstGeom>
          <a:noFill/>
        </p:spPr>
        <p:txBody>
          <a:bodyPr wrap="square" rtlCol="0">
            <a:spAutoFit/>
          </a:bodyPr>
          <a:lstStyle/>
          <a:p>
            <a:r>
              <a:rPr lang="fr-FR" b="1" dirty="0"/>
              <a:t>TABLE D’APPUI</a:t>
            </a:r>
          </a:p>
        </p:txBody>
      </p:sp>
    </p:spTree>
    <p:extLst>
      <p:ext uri="{BB962C8B-B14F-4D97-AF65-F5344CB8AC3E}">
        <p14:creationId xmlns:p14="http://schemas.microsoft.com/office/powerpoint/2010/main" val="29053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barn(inVertical)">
                                      <p:cBhvr>
                                        <p:cTn id="7" dur="500"/>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68"/>
                                        </p:tgtEl>
                                      </p:cBhvr>
                                    </p:animEffect>
                                    <p:set>
                                      <p:cBhvr>
                                        <p:cTn id="36" dur="1" fill="hold">
                                          <p:stCondLst>
                                            <p:cond delay="499"/>
                                          </p:stCondLst>
                                        </p:cTn>
                                        <p:tgtEl>
                                          <p:spTgt spid="68"/>
                                        </p:tgtEl>
                                        <p:attrNameLst>
                                          <p:attrName>style.visibility</p:attrName>
                                        </p:attrNameLst>
                                      </p:cBhvr>
                                      <p:to>
                                        <p:strVal val="hidden"/>
                                      </p:to>
                                    </p:set>
                                  </p:childTnLst>
                                </p:cTn>
                              </p:par>
                              <p:par>
                                <p:cTn id="37" presetID="22" presetClass="exit" presetSubtype="4" fill="hold" nodeType="withEffect">
                                  <p:stCondLst>
                                    <p:cond delay="0"/>
                                  </p:stCondLst>
                                  <p:childTnLst>
                                    <p:animEffect transition="out" filter="wipe(down)">
                                      <p:cBhvr>
                                        <p:cTn id="38" dur="500"/>
                                        <p:tgtEl>
                                          <p:spTgt spid="66"/>
                                        </p:tgtEl>
                                      </p:cBhvr>
                                    </p:animEffect>
                                    <p:set>
                                      <p:cBhvr>
                                        <p:cTn id="39" dur="1" fill="hold">
                                          <p:stCondLst>
                                            <p:cond delay="499"/>
                                          </p:stCondLst>
                                        </p:cTn>
                                        <p:tgtEl>
                                          <p:spTgt spid="66"/>
                                        </p:tgtEl>
                                        <p:attrNameLst>
                                          <p:attrName>style.visibility</p:attrName>
                                        </p:attrNameLst>
                                      </p:cBhvr>
                                      <p:to>
                                        <p:strVal val="hidden"/>
                                      </p:to>
                                    </p:set>
                                  </p:childTnLst>
                                </p:cTn>
                              </p:par>
                              <p:par>
                                <p:cTn id="40" presetID="22" presetClass="exit" presetSubtype="4" fill="hold" nodeType="withEffect">
                                  <p:stCondLst>
                                    <p:cond delay="0"/>
                                  </p:stCondLst>
                                  <p:childTnLst>
                                    <p:animEffect transition="out" filter="wipe(down)">
                                      <p:cBhvr>
                                        <p:cTn id="41" dur="500"/>
                                        <p:tgtEl>
                                          <p:spTgt spid="62"/>
                                        </p:tgtEl>
                                      </p:cBhvr>
                                    </p:animEffect>
                                    <p:set>
                                      <p:cBhvr>
                                        <p:cTn id="42" dur="1" fill="hold">
                                          <p:stCondLst>
                                            <p:cond delay="499"/>
                                          </p:stCondLst>
                                        </p:cTn>
                                        <p:tgtEl>
                                          <p:spTgt spid="62"/>
                                        </p:tgtEl>
                                        <p:attrNameLst>
                                          <p:attrName>style.visibility</p:attrName>
                                        </p:attrNameLst>
                                      </p:cBhvr>
                                      <p:to>
                                        <p:strVal val="hidden"/>
                                      </p:to>
                                    </p:set>
                                  </p:childTnLst>
                                </p:cTn>
                              </p:par>
                              <p:par>
                                <p:cTn id="43" presetID="22" presetClass="exit" presetSubtype="4" fill="hold" nodeType="withEffect">
                                  <p:stCondLst>
                                    <p:cond delay="0"/>
                                  </p:stCondLst>
                                  <p:childTnLst>
                                    <p:animEffect transition="out" filter="wipe(down)">
                                      <p:cBhvr>
                                        <p:cTn id="44" dur="500"/>
                                        <p:tgtEl>
                                          <p:spTgt spid="61"/>
                                        </p:tgtEl>
                                      </p:cBhvr>
                                    </p:animEffect>
                                    <p:set>
                                      <p:cBhvr>
                                        <p:cTn id="45" dur="1" fill="hold">
                                          <p:stCondLst>
                                            <p:cond delay="499"/>
                                          </p:stCondLst>
                                        </p:cTn>
                                        <p:tgtEl>
                                          <p:spTgt spid="61"/>
                                        </p:tgtEl>
                                        <p:attrNameLst>
                                          <p:attrName>style.visibility</p:attrName>
                                        </p:attrNameLst>
                                      </p:cBhvr>
                                      <p:to>
                                        <p:strVal val="hidden"/>
                                      </p:to>
                                    </p:set>
                                  </p:childTnLst>
                                </p:cTn>
                              </p:par>
                              <p:par>
                                <p:cTn id="46" presetID="22" presetClass="exit" presetSubtype="4" fill="hold" nodeType="withEffect">
                                  <p:stCondLst>
                                    <p:cond delay="0"/>
                                  </p:stCondLst>
                                  <p:childTnLst>
                                    <p:animEffect transition="out" filter="wipe(down)">
                                      <p:cBhvr>
                                        <p:cTn id="47" dur="500"/>
                                        <p:tgtEl>
                                          <p:spTgt spid="71"/>
                                        </p:tgtEl>
                                      </p:cBhvr>
                                    </p:animEffect>
                                    <p:set>
                                      <p:cBhvr>
                                        <p:cTn id="48" dur="1" fill="hold">
                                          <p:stCondLst>
                                            <p:cond delay="499"/>
                                          </p:stCondLst>
                                        </p:cTn>
                                        <p:tgtEl>
                                          <p:spTgt spid="71"/>
                                        </p:tgtEl>
                                        <p:attrNameLst>
                                          <p:attrName>style.visibility</p:attrName>
                                        </p:attrNameLst>
                                      </p:cBhvr>
                                      <p:to>
                                        <p:strVal val="hidden"/>
                                      </p:to>
                                    </p:set>
                                  </p:childTnLst>
                                </p:cTn>
                              </p:par>
                              <p:par>
                                <p:cTn id="49" presetID="22" presetClass="exit" presetSubtype="4" fill="hold" nodeType="withEffect">
                                  <p:stCondLst>
                                    <p:cond delay="0"/>
                                  </p:stCondLst>
                                  <p:childTnLst>
                                    <p:animEffect transition="out" filter="wipe(down)">
                                      <p:cBhvr>
                                        <p:cTn id="50" dur="500"/>
                                        <p:tgtEl>
                                          <p:spTgt spid="74"/>
                                        </p:tgtEl>
                                      </p:cBhvr>
                                    </p:animEffect>
                                    <p:set>
                                      <p:cBhvr>
                                        <p:cTn id="51" dur="1" fill="hold">
                                          <p:stCondLst>
                                            <p:cond delay="499"/>
                                          </p:stCondLst>
                                        </p:cTn>
                                        <p:tgtEl>
                                          <p:spTgt spid="7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4" fill="hold" grpId="0" nodeType="clickEffect">
                                  <p:stCondLst>
                                    <p:cond delay="0"/>
                                  </p:stCondLst>
                                  <p:childTnLst>
                                    <p:animEffect transition="out" filter="wipe(down)">
                                      <p:cBhvr>
                                        <p:cTn id="55" dur="500"/>
                                        <p:tgtEl>
                                          <p:spTgt spid="87">
                                            <p:txEl>
                                              <p:pRg st="0" end="0"/>
                                            </p:txEl>
                                          </p:spTgt>
                                        </p:tgtEl>
                                      </p:cBhvr>
                                    </p:animEffect>
                                    <p:set>
                                      <p:cBhvr>
                                        <p:cTn id="56" dur="1" fill="hold">
                                          <p:stCondLst>
                                            <p:cond delay="499"/>
                                          </p:stCondLst>
                                        </p:cTn>
                                        <p:tgtEl>
                                          <p:spTgt spid="87">
                                            <p:txEl>
                                              <p:pRg st="0" end="0"/>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88">
                                            <p:txEl>
                                              <p:pRg st="0" end="0"/>
                                            </p:txEl>
                                          </p:spTgt>
                                        </p:tgtEl>
                                        <p:attrNameLst>
                                          <p:attrName>style.visibility</p:attrName>
                                        </p:attrNameLst>
                                      </p:cBhvr>
                                      <p:to>
                                        <p:strVal val="visible"/>
                                      </p:to>
                                    </p:set>
                                    <p:animEffect transition="in" filter="barn(inVertical)">
                                      <p:cBhvr>
                                        <p:cTn id="61" dur="500"/>
                                        <p:tgtEl>
                                          <p:spTgt spid="88">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7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7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8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75"/>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7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nodeType="clickEffect">
                                  <p:stCondLst>
                                    <p:cond delay="0"/>
                                  </p:stCondLst>
                                  <p:childTnLst>
                                    <p:animEffect transition="out" filter="wipe(down)">
                                      <p:cBhvr>
                                        <p:cTn id="83" dur="500"/>
                                        <p:tgtEl>
                                          <p:spTgt spid="84"/>
                                        </p:tgtEl>
                                      </p:cBhvr>
                                    </p:animEffect>
                                    <p:set>
                                      <p:cBhvr>
                                        <p:cTn id="84" dur="1" fill="hold">
                                          <p:stCondLst>
                                            <p:cond delay="499"/>
                                          </p:stCondLst>
                                        </p:cTn>
                                        <p:tgtEl>
                                          <p:spTgt spid="8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xit" presetSubtype="4" fill="hold" grpId="0" nodeType="clickEffect">
                                  <p:stCondLst>
                                    <p:cond delay="0"/>
                                  </p:stCondLst>
                                  <p:childTnLst>
                                    <p:animEffect transition="out" filter="wipe(down)">
                                      <p:cBhvr>
                                        <p:cTn id="88" dur="500"/>
                                        <p:tgtEl>
                                          <p:spTgt spid="88">
                                            <p:txEl>
                                              <p:pRg st="0" end="0"/>
                                            </p:txEl>
                                          </p:spTgt>
                                        </p:tgtEl>
                                      </p:cBhvr>
                                    </p:animEffect>
                                    <p:set>
                                      <p:cBhvr>
                                        <p:cTn id="89" dur="1" fill="hold">
                                          <p:stCondLst>
                                            <p:cond delay="499"/>
                                          </p:stCondLst>
                                        </p:cTn>
                                        <p:tgtEl>
                                          <p:spTgt spid="88">
                                            <p:txEl>
                                              <p:pRg st="0" end="0"/>
                                            </p:txEl>
                                          </p:spTgt>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89">
                                            <p:txEl>
                                              <p:pRg st="0" end="0"/>
                                            </p:txEl>
                                          </p:spTgt>
                                        </p:tgtEl>
                                        <p:attrNameLst>
                                          <p:attrName>style.visibility</p:attrName>
                                        </p:attrNameLst>
                                      </p:cBhvr>
                                      <p:to>
                                        <p:strVal val="visible"/>
                                      </p:to>
                                    </p:set>
                                    <p:animEffect transition="in" filter="barn(inVertical)">
                                      <p:cBhvr>
                                        <p:cTn id="94" dur="500"/>
                                        <p:tgtEl>
                                          <p:spTgt spid="89">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2" presetClass="exit" presetSubtype="4" fill="hold" grpId="0" nodeType="clickEffect">
                                  <p:stCondLst>
                                    <p:cond delay="0"/>
                                  </p:stCondLst>
                                  <p:childTnLst>
                                    <p:animEffect transition="out" filter="wipe(down)">
                                      <p:cBhvr>
                                        <p:cTn id="106" dur="500"/>
                                        <p:tgtEl>
                                          <p:spTgt spid="89">
                                            <p:txEl>
                                              <p:pRg st="0" end="0"/>
                                            </p:txEl>
                                          </p:spTgt>
                                        </p:tgtEl>
                                      </p:cBhvr>
                                    </p:animEffect>
                                    <p:set>
                                      <p:cBhvr>
                                        <p:cTn id="107" dur="1" fill="hold">
                                          <p:stCondLst>
                                            <p:cond delay="499"/>
                                          </p:stCondLst>
                                        </p:cTn>
                                        <p:tgtEl>
                                          <p:spTgt spid="8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allAtOnce"/>
      <p:bldP spid="88" grpId="0" build="allAtOnce"/>
      <p:bldP spid="89" grpId="0" build="allAtOnce"/>
      <p:bldP spid="90"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28</a:t>
            </a:fld>
            <a:endParaRPr lang="en-US" dirty="0"/>
          </a:p>
        </p:txBody>
      </p:sp>
      <p:sp>
        <p:nvSpPr>
          <p:cNvPr id="5" name="Rectangle 4"/>
          <p:cNvSpPr/>
          <p:nvPr/>
        </p:nvSpPr>
        <p:spPr>
          <a:xfrm>
            <a:off x="3106618" y="164123"/>
            <a:ext cx="6248400" cy="1758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rot="1875987">
            <a:off x="2125869" y="1208212"/>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rot="1875987">
            <a:off x="2566768" y="1475929"/>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rot="1875987">
            <a:off x="1867337" y="1134567"/>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9" name="Rectangle 8"/>
          <p:cNvSpPr/>
          <p:nvPr/>
        </p:nvSpPr>
        <p:spPr>
          <a:xfrm rot="1875987">
            <a:off x="1550943" y="165563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0" name="Rectangle 9"/>
          <p:cNvSpPr/>
          <p:nvPr/>
        </p:nvSpPr>
        <p:spPr>
          <a:xfrm rot="1875987">
            <a:off x="3290239" y="1998564"/>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1" name="Rectangle 10"/>
          <p:cNvSpPr/>
          <p:nvPr/>
        </p:nvSpPr>
        <p:spPr>
          <a:xfrm rot="1875987">
            <a:off x="2973845" y="2519628"/>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nvGrpSpPr>
          <p:cNvPr id="13" name="Groupe 12"/>
          <p:cNvGrpSpPr/>
          <p:nvPr/>
        </p:nvGrpSpPr>
        <p:grpSpPr>
          <a:xfrm rot="1969988">
            <a:off x="1549022" y="4008597"/>
            <a:ext cx="2039814" cy="1348154"/>
            <a:chOff x="1594338" y="1348154"/>
            <a:chExt cx="2039814" cy="1348154"/>
          </a:xfrm>
        </p:grpSpPr>
        <p:sp>
          <p:nvSpPr>
            <p:cNvPr id="14" name="Rectangle 13"/>
            <p:cNvSpPr/>
            <p:nvPr/>
          </p:nvSpPr>
          <p:spPr>
            <a:xfrm>
              <a:off x="2086709"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602523"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594338"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7" name="Rectangle 16"/>
            <p:cNvSpPr/>
            <p:nvPr/>
          </p:nvSpPr>
          <p:spPr>
            <a:xfrm>
              <a:off x="1594338"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8" name="Rectangle 17"/>
            <p:cNvSpPr/>
            <p:nvPr/>
          </p:nvSpPr>
          <p:spPr>
            <a:xfrm>
              <a:off x="3259013"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9" name="Rectangle 18"/>
            <p:cNvSpPr/>
            <p:nvPr/>
          </p:nvSpPr>
          <p:spPr>
            <a:xfrm>
              <a:off x="3259013"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grpSp>
        <p:nvGrpSpPr>
          <p:cNvPr id="20" name="Groupe 19"/>
          <p:cNvGrpSpPr/>
          <p:nvPr/>
        </p:nvGrpSpPr>
        <p:grpSpPr>
          <a:xfrm>
            <a:off x="4982314" y="1014401"/>
            <a:ext cx="2039814" cy="1348154"/>
            <a:chOff x="1594338" y="1348154"/>
            <a:chExt cx="2039814" cy="1348154"/>
          </a:xfrm>
        </p:grpSpPr>
        <p:sp>
          <p:nvSpPr>
            <p:cNvPr id="21" name="Rectangle 20"/>
            <p:cNvSpPr/>
            <p:nvPr/>
          </p:nvSpPr>
          <p:spPr>
            <a:xfrm>
              <a:off x="2086709"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2602523"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594338"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4" name="Rectangle 23"/>
            <p:cNvSpPr/>
            <p:nvPr/>
          </p:nvSpPr>
          <p:spPr>
            <a:xfrm>
              <a:off x="1594338"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5" name="Rectangle 24"/>
            <p:cNvSpPr/>
            <p:nvPr/>
          </p:nvSpPr>
          <p:spPr>
            <a:xfrm>
              <a:off x="3259013"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6" name="Rectangle 25"/>
            <p:cNvSpPr/>
            <p:nvPr/>
          </p:nvSpPr>
          <p:spPr>
            <a:xfrm>
              <a:off x="3259013"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grpSp>
        <p:nvGrpSpPr>
          <p:cNvPr id="27" name="Groupe 26"/>
          <p:cNvGrpSpPr/>
          <p:nvPr/>
        </p:nvGrpSpPr>
        <p:grpSpPr>
          <a:xfrm>
            <a:off x="5040930" y="5473871"/>
            <a:ext cx="2039814" cy="1348154"/>
            <a:chOff x="1594338" y="1348154"/>
            <a:chExt cx="2039814" cy="1348154"/>
          </a:xfrm>
        </p:grpSpPr>
        <p:sp>
          <p:nvSpPr>
            <p:cNvPr id="28" name="Rectangle 27"/>
            <p:cNvSpPr/>
            <p:nvPr/>
          </p:nvSpPr>
          <p:spPr>
            <a:xfrm>
              <a:off x="2086709"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2602523"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1594338"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1" name="Rectangle 30"/>
            <p:cNvSpPr/>
            <p:nvPr/>
          </p:nvSpPr>
          <p:spPr>
            <a:xfrm>
              <a:off x="1594338"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2" name="Rectangle 31"/>
            <p:cNvSpPr/>
            <p:nvPr/>
          </p:nvSpPr>
          <p:spPr>
            <a:xfrm>
              <a:off x="3259013"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3" name="Rectangle 32"/>
            <p:cNvSpPr/>
            <p:nvPr/>
          </p:nvSpPr>
          <p:spPr>
            <a:xfrm>
              <a:off x="3259013"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grpSp>
        <p:nvGrpSpPr>
          <p:cNvPr id="34" name="Groupe 33"/>
          <p:cNvGrpSpPr/>
          <p:nvPr/>
        </p:nvGrpSpPr>
        <p:grpSpPr>
          <a:xfrm rot="19538086">
            <a:off x="8830669" y="1460574"/>
            <a:ext cx="2039814" cy="1348154"/>
            <a:chOff x="1594338" y="1348154"/>
            <a:chExt cx="2039814" cy="1348154"/>
          </a:xfrm>
        </p:grpSpPr>
        <p:sp>
          <p:nvSpPr>
            <p:cNvPr id="35" name="Rectangle 34"/>
            <p:cNvSpPr/>
            <p:nvPr/>
          </p:nvSpPr>
          <p:spPr>
            <a:xfrm>
              <a:off x="2086709"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2602523"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594338"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8" name="Rectangle 37"/>
            <p:cNvSpPr/>
            <p:nvPr/>
          </p:nvSpPr>
          <p:spPr>
            <a:xfrm>
              <a:off x="1594338"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9" name="Rectangle 38"/>
            <p:cNvSpPr/>
            <p:nvPr/>
          </p:nvSpPr>
          <p:spPr>
            <a:xfrm>
              <a:off x="3259013"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0" name="Rectangle 39"/>
            <p:cNvSpPr/>
            <p:nvPr/>
          </p:nvSpPr>
          <p:spPr>
            <a:xfrm>
              <a:off x="3259013"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grpSp>
        <p:nvGrpSpPr>
          <p:cNvPr id="41" name="Groupe 40"/>
          <p:cNvGrpSpPr/>
          <p:nvPr/>
        </p:nvGrpSpPr>
        <p:grpSpPr>
          <a:xfrm rot="19433620">
            <a:off x="8655248" y="4062134"/>
            <a:ext cx="2039814" cy="1348154"/>
            <a:chOff x="1594338" y="1348154"/>
            <a:chExt cx="2039814" cy="1348154"/>
          </a:xfrm>
        </p:grpSpPr>
        <p:sp>
          <p:nvSpPr>
            <p:cNvPr id="42" name="Rectangle 41"/>
            <p:cNvSpPr/>
            <p:nvPr/>
          </p:nvSpPr>
          <p:spPr>
            <a:xfrm>
              <a:off x="2086709"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602523" y="1348154"/>
              <a:ext cx="515814" cy="13481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1594338"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5" name="Rectangle 44"/>
            <p:cNvSpPr/>
            <p:nvPr/>
          </p:nvSpPr>
          <p:spPr>
            <a:xfrm>
              <a:off x="1594338"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6" name="Rectangle 45"/>
            <p:cNvSpPr/>
            <p:nvPr/>
          </p:nvSpPr>
          <p:spPr>
            <a:xfrm>
              <a:off x="3259013" y="15240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7" name="Rectangle 46"/>
            <p:cNvSpPr/>
            <p:nvPr/>
          </p:nvSpPr>
          <p:spPr>
            <a:xfrm>
              <a:off x="3259013" y="21336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grpSp>
        <p:nvGrpSpPr>
          <p:cNvPr id="3" name="Groupe 2"/>
          <p:cNvGrpSpPr/>
          <p:nvPr/>
        </p:nvGrpSpPr>
        <p:grpSpPr>
          <a:xfrm rot="5400000">
            <a:off x="5073742" y="2766464"/>
            <a:ext cx="2039814" cy="2344616"/>
            <a:chOff x="9730158" y="2033954"/>
            <a:chExt cx="2039814" cy="2344616"/>
          </a:xfrm>
        </p:grpSpPr>
        <p:sp>
          <p:nvSpPr>
            <p:cNvPr id="49" name="Rectangle 48"/>
            <p:cNvSpPr/>
            <p:nvPr/>
          </p:nvSpPr>
          <p:spPr>
            <a:xfrm>
              <a:off x="10222529" y="2532185"/>
              <a:ext cx="515814" cy="134815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10738343" y="2532185"/>
              <a:ext cx="515814" cy="134815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9730158" y="2708031"/>
              <a:ext cx="375139" cy="410308"/>
            </a:xfrm>
            <a:prstGeom prst="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2" name="Rectangle 51"/>
            <p:cNvSpPr/>
            <p:nvPr/>
          </p:nvSpPr>
          <p:spPr>
            <a:xfrm>
              <a:off x="9730158" y="3317631"/>
              <a:ext cx="375139" cy="410308"/>
            </a:xfrm>
            <a:prstGeom prst="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3" name="Rectangle 52"/>
            <p:cNvSpPr/>
            <p:nvPr/>
          </p:nvSpPr>
          <p:spPr>
            <a:xfrm>
              <a:off x="11394833" y="2708031"/>
              <a:ext cx="375139" cy="410308"/>
            </a:xfrm>
            <a:prstGeom prst="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4" name="Rectangle 53"/>
            <p:cNvSpPr/>
            <p:nvPr/>
          </p:nvSpPr>
          <p:spPr>
            <a:xfrm>
              <a:off x="11394833" y="3317631"/>
              <a:ext cx="375139" cy="410308"/>
            </a:xfrm>
            <a:prstGeom prst="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5" name="Rectangle 54"/>
            <p:cNvSpPr/>
            <p:nvPr/>
          </p:nvSpPr>
          <p:spPr>
            <a:xfrm>
              <a:off x="10550773" y="3968262"/>
              <a:ext cx="375139" cy="4103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56" name="Rectangle 55"/>
            <p:cNvSpPr/>
            <p:nvPr/>
          </p:nvSpPr>
          <p:spPr>
            <a:xfrm>
              <a:off x="10292865" y="2033954"/>
              <a:ext cx="375139" cy="410308"/>
            </a:xfrm>
            <a:prstGeom prst="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7" name="Rectangle 56"/>
            <p:cNvSpPr/>
            <p:nvPr/>
          </p:nvSpPr>
          <p:spPr>
            <a:xfrm>
              <a:off x="10808680" y="2033954"/>
              <a:ext cx="375139" cy="410308"/>
            </a:xfrm>
            <a:prstGeom prst="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sp>
        <p:nvSpPr>
          <p:cNvPr id="58" name="Rectangle 57"/>
          <p:cNvSpPr/>
          <p:nvPr/>
        </p:nvSpPr>
        <p:spPr>
          <a:xfrm>
            <a:off x="762000" y="164123"/>
            <a:ext cx="2250831" cy="8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9448805" y="164123"/>
            <a:ext cx="2250831" cy="8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rot="1875987">
            <a:off x="1838857" y="2671168"/>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61" name="Rectangle 60"/>
          <p:cNvSpPr/>
          <p:nvPr/>
        </p:nvSpPr>
        <p:spPr>
          <a:xfrm rot="1875987">
            <a:off x="1769259" y="5351200"/>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62" name="Rectangle 61"/>
          <p:cNvSpPr/>
          <p:nvPr/>
        </p:nvSpPr>
        <p:spPr>
          <a:xfrm rot="3393931">
            <a:off x="10258098" y="2776961"/>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63" name="Rectangle 62"/>
          <p:cNvSpPr/>
          <p:nvPr/>
        </p:nvSpPr>
        <p:spPr>
          <a:xfrm rot="3247186">
            <a:off x="10109363" y="5359855"/>
            <a:ext cx="375139" cy="410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65" name="Bouton d'action : Retour 64">
            <a:hlinkClick r:id="rId3" action="ppaction://hlinksldjump" highlightClick="1"/>
          </p:cNvPr>
          <p:cNvSpPr/>
          <p:nvPr/>
        </p:nvSpPr>
        <p:spPr>
          <a:xfrm>
            <a:off x="11160369" y="6060025"/>
            <a:ext cx="691662" cy="609600"/>
          </a:xfrm>
          <a:prstGeom prst="actionButtonRetur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64" name="ZoneTexte 63"/>
          <p:cNvSpPr txBox="1"/>
          <p:nvPr/>
        </p:nvSpPr>
        <p:spPr>
          <a:xfrm>
            <a:off x="5234517" y="3718265"/>
            <a:ext cx="2145010" cy="369332"/>
          </a:xfrm>
          <a:prstGeom prst="rect">
            <a:avLst/>
          </a:prstGeom>
          <a:noFill/>
        </p:spPr>
        <p:txBody>
          <a:bodyPr wrap="square" rtlCol="0">
            <a:spAutoFit/>
          </a:bodyPr>
          <a:lstStyle/>
          <a:p>
            <a:r>
              <a:rPr lang="fr-FR" b="1" dirty="0"/>
              <a:t>TABLE D’APPUI</a:t>
            </a:r>
          </a:p>
        </p:txBody>
      </p:sp>
    </p:spTree>
    <p:extLst>
      <p:ext uri="{BB962C8B-B14F-4D97-AF65-F5344CB8AC3E}">
        <p14:creationId xmlns:p14="http://schemas.microsoft.com/office/powerpoint/2010/main" val="111000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Différencier son enseignement au cours d’une séquence	</a:t>
            </a:r>
          </a:p>
        </p:txBody>
      </p:sp>
      <p:sp>
        <p:nvSpPr>
          <p:cNvPr id="4" name="Espace réservé du texte 3"/>
          <p:cNvSpPr>
            <a:spLocks noGrp="1"/>
          </p:cNvSpPr>
          <p:nvPr>
            <p:ph type="body" idx="1"/>
          </p:nvPr>
        </p:nvSpPr>
        <p:spPr/>
        <p:txBody>
          <a:bodyPr/>
          <a:lstStyle/>
          <a:p>
            <a:r>
              <a:rPr lang="fr-FR" dirty="0"/>
              <a:t>8 occasions / intentions </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93679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t>
            </a:r>
            <a:r>
              <a:rPr lang="fr-FR" dirty="0" smtClean="0"/>
              <a:t>es définitions</a:t>
            </a:r>
            <a:endParaRPr lang="fr-FR" dirty="0"/>
          </a:p>
        </p:txBody>
      </p:sp>
      <p:sp>
        <p:nvSpPr>
          <p:cNvPr id="3" name="Espace réservé du contenu 2"/>
          <p:cNvSpPr>
            <a:spLocks noGrp="1"/>
          </p:cNvSpPr>
          <p:nvPr>
            <p:ph idx="1"/>
          </p:nvPr>
        </p:nvSpPr>
        <p:spPr>
          <a:xfrm>
            <a:off x="2011680" y="1416424"/>
            <a:ext cx="10180320" cy="5441576"/>
          </a:xfrm>
        </p:spPr>
        <p:txBody>
          <a:bodyPr>
            <a:normAutofit/>
          </a:bodyPr>
          <a:lstStyle/>
          <a:p>
            <a:r>
              <a:rPr lang="fr-FR" sz="2000" dirty="0"/>
              <a:t>C’est la prise en compte de </a:t>
            </a:r>
            <a:r>
              <a:rPr lang="fr-FR" sz="2000" dirty="0">
                <a:solidFill>
                  <a:srgbClr val="FF0000"/>
                </a:solidFill>
              </a:rPr>
              <a:t>tous les chemins </a:t>
            </a:r>
            <a:r>
              <a:rPr lang="fr-FR" sz="2000" dirty="0"/>
              <a:t>qui mènent à un apprentissage donné (Piaget, Freinet, Oury).</a:t>
            </a:r>
          </a:p>
          <a:p>
            <a:r>
              <a:rPr lang="fr-FR" sz="2000" dirty="0"/>
              <a:t>« La pédagogie différenciée met en œuvre un </a:t>
            </a:r>
            <a:r>
              <a:rPr lang="fr-FR" sz="2000" dirty="0">
                <a:solidFill>
                  <a:srgbClr val="FF0000"/>
                </a:solidFill>
              </a:rPr>
              <a:t>cadre souple </a:t>
            </a:r>
            <a:r>
              <a:rPr lang="fr-FR" sz="2000" dirty="0"/>
              <a:t>où les apprentissages sont suffisamment explicités et diversifiés pour que les élèves apprennent selon leurs </a:t>
            </a:r>
            <a:r>
              <a:rPr lang="fr-FR" sz="2000" dirty="0">
                <a:solidFill>
                  <a:srgbClr val="FF0000"/>
                </a:solidFill>
              </a:rPr>
              <a:t>propres itinéraires </a:t>
            </a:r>
            <a:r>
              <a:rPr lang="fr-FR" sz="2000" dirty="0"/>
              <a:t>d’appropriation de savoirs ou de savoir-faire » (</a:t>
            </a:r>
            <a:r>
              <a:rPr lang="fr-FR" sz="2000" dirty="0" err="1"/>
              <a:t>Halina</a:t>
            </a:r>
            <a:r>
              <a:rPr lang="fr-FR" sz="2000" dirty="0"/>
              <a:t> </a:t>
            </a:r>
            <a:r>
              <a:rPr lang="fr-FR" sz="2000" dirty="0" err="1"/>
              <a:t>Przesmycki</a:t>
            </a:r>
            <a:r>
              <a:rPr lang="fr-FR" sz="2000" dirty="0"/>
              <a:t>). </a:t>
            </a:r>
          </a:p>
          <a:p>
            <a:r>
              <a:rPr lang="fr-FR" sz="2000" dirty="0"/>
              <a:t>« </a:t>
            </a:r>
            <a:r>
              <a:rPr lang="fr-FR" sz="2000" dirty="0">
                <a:solidFill>
                  <a:srgbClr val="FF0000"/>
                </a:solidFill>
              </a:rPr>
              <a:t>Démarche</a:t>
            </a:r>
            <a:r>
              <a:rPr lang="fr-FR" sz="2000" dirty="0"/>
              <a:t> qui consiste à mettre en œuvre durées d’enseignement et d’apprentissage afin de permettre à des élèves d’âges, d’aptitudes, de compétences et de savoir-faire </a:t>
            </a:r>
            <a:r>
              <a:rPr lang="fr-FR" sz="2000" dirty="0">
                <a:solidFill>
                  <a:srgbClr val="FF0000"/>
                </a:solidFill>
              </a:rPr>
              <a:t>hétérogènes</a:t>
            </a:r>
            <a:r>
              <a:rPr lang="fr-FR" sz="2000" dirty="0"/>
              <a:t> d’atteindre par des voies différentes des objectifs communs et, ultimement, la </a:t>
            </a:r>
            <a:r>
              <a:rPr lang="fr-FR" sz="2000" dirty="0">
                <a:solidFill>
                  <a:srgbClr val="FF0000"/>
                </a:solidFill>
              </a:rPr>
              <a:t>réussite éducative</a:t>
            </a:r>
            <a:r>
              <a:rPr lang="fr-FR" sz="2000" dirty="0"/>
              <a:t> » (CSE, 2001 - Caron, 2003).</a:t>
            </a:r>
          </a:p>
          <a:p>
            <a:r>
              <a:rPr lang="fr-FR" sz="2000" dirty="0"/>
              <a:t>« Approche organisée, souple et proactive qui permet </a:t>
            </a:r>
            <a:r>
              <a:rPr lang="fr-FR" sz="2000" dirty="0">
                <a:solidFill>
                  <a:srgbClr val="FF0000"/>
                </a:solidFill>
              </a:rPr>
              <a:t>d’ajuster l’enseignement et l’apprentissage</a:t>
            </a:r>
            <a:r>
              <a:rPr lang="fr-FR" sz="2000" dirty="0"/>
              <a:t> pour atteindre tous les élèves et surtout leur permettre, comme apprenants, de se </a:t>
            </a:r>
            <a:r>
              <a:rPr lang="fr-FR" sz="2000" dirty="0">
                <a:solidFill>
                  <a:srgbClr val="FF0000"/>
                </a:solidFill>
              </a:rPr>
              <a:t>développer au maximum </a:t>
            </a:r>
            <a:r>
              <a:rPr lang="fr-FR" sz="2000" dirty="0"/>
              <a:t>» (Tomlinson, 2003).</a:t>
            </a:r>
          </a:p>
          <a:p>
            <a:pPr marL="0" indent="0">
              <a:buNone/>
            </a:pPr>
            <a:endParaRPr lang="fr-FR" dirty="0"/>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6131178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a:t>A. Différencier </a:t>
            </a:r>
            <a:r>
              <a:rPr lang="fr-FR" b="1" dirty="0"/>
              <a:t>AVANT </a:t>
            </a:r>
            <a:r>
              <a:rPr lang="fr-FR" dirty="0"/>
              <a:t>l’enseignement d’une notion : dans quels buts ? </a:t>
            </a:r>
            <a:br>
              <a:rPr lang="fr-FR" dirty="0"/>
            </a:br>
            <a:endParaRPr lang="fr-FR" dirty="0"/>
          </a:p>
        </p:txBody>
      </p:sp>
      <p:sp>
        <p:nvSpPr>
          <p:cNvPr id="6" name="Espace réservé du contenu 5"/>
          <p:cNvSpPr>
            <a:spLocks noGrp="1"/>
          </p:cNvSpPr>
          <p:nvPr>
            <p:ph idx="1"/>
          </p:nvPr>
        </p:nvSpPr>
        <p:spPr>
          <a:xfrm>
            <a:off x="2589212" y="2133600"/>
            <a:ext cx="8915400" cy="4226798"/>
          </a:xfrm>
        </p:spPr>
        <p:txBody>
          <a:bodyPr>
            <a:spAutoFit/>
          </a:bodyPr>
          <a:lstStyle/>
          <a:p>
            <a:r>
              <a:rPr lang="fr-FR" b="1" dirty="0"/>
              <a:t>1. Tester : </a:t>
            </a:r>
            <a:r>
              <a:rPr lang="fr-FR" dirty="0"/>
              <a:t>avant de mettre un objet d’enseignement à l’étude, il peut être utile de tester les prérequis de certains élèves - pour lesquels on ne situe pas précisément le niveau - afin de s’assurer de la faisabilité d’un nouvel apprentissage. </a:t>
            </a:r>
          </a:p>
          <a:p>
            <a:r>
              <a:rPr lang="fr-FR" b="1" dirty="0"/>
              <a:t>2. Réactiver : </a:t>
            </a:r>
            <a:r>
              <a:rPr lang="fr-FR" dirty="0"/>
              <a:t>le fait de réactiver les notions utiles pour l’enseignement qui va suivre peut constituer une aide efficace pour certains. En effet, tous les élèves ne sont pas égaux en matière de conscience disciplinaire. </a:t>
            </a:r>
          </a:p>
          <a:p>
            <a:r>
              <a:rPr lang="fr-FR" b="1" dirty="0"/>
              <a:t>3. Préparer (aide préalable) : </a:t>
            </a:r>
            <a:r>
              <a:rPr lang="fr-FR" dirty="0"/>
              <a:t>l’enseignant peut préparer certains élèves à une activité en leur fournissant des clés d’accès, des repères avant l’activité : ceci permet aux élèves concernés de suivre ensuite avec moins de difficultés l’activité en collectif. Selon Burger (2010), les retombées positives s’expriment souvent sur le plan de la confiance en soi des élèves habituellement fragiles qui partent ici avec une avance sur leurs camarades.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503182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dirty="0"/>
              <a:t>Un dispositif : la table d’appui</a:t>
            </a:r>
            <a:br>
              <a:rPr lang="fr-FR" dirty="0"/>
            </a:br>
            <a:endParaRPr lang="fr-FR" dirty="0"/>
          </a:p>
        </p:txBody>
      </p:sp>
      <p:sp>
        <p:nvSpPr>
          <p:cNvPr id="6" name="Espace réservé du contenu 5"/>
          <p:cNvSpPr>
            <a:spLocks noGrp="1"/>
          </p:cNvSpPr>
          <p:nvPr>
            <p:ph idx="1"/>
          </p:nvPr>
        </p:nvSpPr>
        <p:spPr>
          <a:xfrm>
            <a:off x="2589212" y="2133600"/>
            <a:ext cx="8915400" cy="1882567"/>
          </a:xfrm>
        </p:spPr>
        <p:txBody>
          <a:bodyPr>
            <a:spAutoFit/>
          </a:bodyPr>
          <a:lstStyle/>
          <a:p>
            <a:r>
              <a:rPr lang="fr-FR" dirty="0"/>
              <a:t>La table d’appui repose sur l’idée de matérialiser dans la classe un espace - une table spécifique - où l’enseignant pourra réunir un sous-groupe d’élèves dans le besoin. </a:t>
            </a:r>
          </a:p>
          <a:p>
            <a:pPr marL="0" indent="0">
              <a:buNone/>
            </a:pPr>
            <a:r>
              <a:rPr lang="fr-FR" dirty="0"/>
              <a:t>La dimension matérielle n’est pas secondaire : interagir avec un élève sur le coin de son bureau n’est pas de même nature que de l’inviter dans un espace consacré à cette fonction.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764912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92705" y="239099"/>
            <a:ext cx="9711907" cy="1280890"/>
          </a:xfrm>
        </p:spPr>
        <p:txBody>
          <a:bodyPr>
            <a:normAutofit/>
          </a:bodyPr>
          <a:lstStyle/>
          <a:p>
            <a:r>
              <a:rPr lang="fr-FR" i="1" dirty="0"/>
              <a:t>Quelles interventions de l’enseignant pour quels objectifs ? </a:t>
            </a:r>
            <a:endParaRPr lang="fr-FR" dirty="0"/>
          </a:p>
        </p:txBody>
      </p:sp>
      <p:sp>
        <p:nvSpPr>
          <p:cNvPr id="6" name="Espace réservé du contenu 5"/>
          <p:cNvSpPr>
            <a:spLocks noGrp="1"/>
          </p:cNvSpPr>
          <p:nvPr>
            <p:ph idx="1"/>
          </p:nvPr>
        </p:nvSpPr>
        <p:spPr>
          <a:xfrm>
            <a:off x="1588168" y="1640305"/>
            <a:ext cx="9916444" cy="5124480"/>
          </a:xfrm>
        </p:spPr>
        <p:txBody>
          <a:bodyPr wrap="square">
            <a:spAutoFit/>
          </a:bodyPr>
          <a:lstStyle/>
          <a:p>
            <a:r>
              <a:rPr lang="fr-FR" dirty="0"/>
              <a:t>Si le dispositif de table d’appui convient très bien aux enseignants désireux de fournir une </a:t>
            </a:r>
            <a:r>
              <a:rPr lang="fr-FR" i="1" dirty="0"/>
              <a:t>aide préalable </a:t>
            </a:r>
            <a:r>
              <a:rPr lang="fr-FR" dirty="0"/>
              <a:t>à un sous-groupe d’élèves, il présente par ailleurs la spécificité de pouvoir ponctuer chaque temps de l’enseignement (avant, pendant, après) et, partant, de servir huit objectifs prédéfinis. </a:t>
            </a:r>
          </a:p>
          <a:p>
            <a:pPr>
              <a:buFont typeface="+mj-lt"/>
              <a:buAutoNum type="arabicPeriod"/>
            </a:pPr>
            <a:r>
              <a:rPr lang="fr-FR" dirty="0"/>
              <a:t>Tester</a:t>
            </a:r>
          </a:p>
          <a:p>
            <a:pPr>
              <a:buFont typeface="+mj-lt"/>
              <a:buAutoNum type="arabicPeriod"/>
            </a:pPr>
            <a:r>
              <a:rPr lang="fr-FR" dirty="0"/>
              <a:t>Réactiver</a:t>
            </a:r>
          </a:p>
          <a:p>
            <a:pPr>
              <a:buFont typeface="+mj-lt"/>
              <a:buAutoNum type="arabicPeriod"/>
            </a:pPr>
            <a:r>
              <a:rPr lang="fr-FR" dirty="0"/>
              <a:t>Préparer</a:t>
            </a:r>
          </a:p>
          <a:p>
            <a:pPr>
              <a:buFont typeface="+mj-lt"/>
              <a:buAutoNum type="arabicPeriod"/>
            </a:pPr>
            <a:r>
              <a:rPr lang="fr-FR" dirty="0"/>
              <a:t>Soutenir</a:t>
            </a:r>
          </a:p>
          <a:p>
            <a:pPr>
              <a:buFont typeface="+mj-lt"/>
              <a:buAutoNum type="arabicPeriod"/>
            </a:pPr>
            <a:r>
              <a:rPr lang="fr-FR" dirty="0"/>
              <a:t>Adapter</a:t>
            </a:r>
          </a:p>
          <a:p>
            <a:pPr>
              <a:buFont typeface="+mj-lt"/>
              <a:buAutoNum type="arabicPeriod"/>
            </a:pPr>
            <a:r>
              <a:rPr lang="fr-FR" dirty="0"/>
              <a:t>Évaluer</a:t>
            </a:r>
          </a:p>
          <a:p>
            <a:pPr>
              <a:buFont typeface="+mj-lt"/>
              <a:buAutoNum type="arabicPeriod"/>
            </a:pPr>
            <a:r>
              <a:rPr lang="fr-FR" dirty="0"/>
              <a:t>Revoir</a:t>
            </a:r>
          </a:p>
          <a:p>
            <a:pPr>
              <a:buFont typeface="+mj-lt"/>
              <a:buAutoNum type="arabicPeriod"/>
            </a:pPr>
            <a:r>
              <a:rPr lang="fr-FR" dirty="0"/>
              <a:t>Exercer</a:t>
            </a:r>
          </a:p>
          <a:p>
            <a:r>
              <a:rPr lang="fr-FR" dirty="0"/>
              <a:t>Voici, à titre informatif, une illustration des interventions possibles de l’enseignant pour chacun des huit objectifs retenus.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43546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Table d’appui : différencier AVANT l’enseignement d’une notion </a:t>
            </a:r>
            <a:br>
              <a:rPr lang="fr-FR" dirty="0"/>
            </a:br>
            <a:endParaRPr lang="fr-FR" dirty="0"/>
          </a:p>
        </p:txBody>
      </p:sp>
      <p:sp>
        <p:nvSpPr>
          <p:cNvPr id="3" name="Espace réservé du contenu 2"/>
          <p:cNvSpPr>
            <a:spLocks noGrp="1"/>
          </p:cNvSpPr>
          <p:nvPr>
            <p:ph idx="1"/>
          </p:nvPr>
        </p:nvSpPr>
        <p:spPr/>
        <p:txBody>
          <a:bodyPr/>
          <a:lstStyle/>
          <a:p>
            <a:r>
              <a:rPr lang="fr-FR" b="1" dirty="0"/>
              <a:t>1. Tester (oralement) les prérequis : </a:t>
            </a:r>
            <a:r>
              <a:rPr lang="fr-FR" i="1" dirty="0"/>
              <a:t>j’aimerais savoir ce que vous savez déjà sur l’empire romain ; ce que vous avez déjà appris. </a:t>
            </a:r>
            <a:endParaRPr lang="fr-FR" dirty="0"/>
          </a:p>
          <a:p>
            <a:r>
              <a:rPr lang="fr-FR" b="1" dirty="0"/>
              <a:t>2. Réactiver : </a:t>
            </a:r>
            <a:r>
              <a:rPr lang="fr-FR" i="1" dirty="0"/>
              <a:t>qui peut m’expliquer ce qu’on a travaillé en géométrie avant les vacances ? </a:t>
            </a:r>
            <a:endParaRPr lang="fr-FR" dirty="0"/>
          </a:p>
          <a:p>
            <a:r>
              <a:rPr lang="fr-FR" b="1" dirty="0"/>
              <a:t>3. Préparer (différenciation préalable) : </a:t>
            </a:r>
            <a:r>
              <a:rPr lang="fr-FR" i="1" dirty="0"/>
              <a:t>lundi, nous allons commencer à travailler sur l’argumentation. Qui peut me donner un exemple de situation où deux personnes argumentent ? </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421607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Table d’appui : différencier PENDANT l’enseignement d’une notion </a:t>
            </a:r>
            <a:br>
              <a:rPr lang="fr-FR" dirty="0"/>
            </a:br>
            <a:endParaRPr lang="fr-FR" dirty="0"/>
          </a:p>
        </p:txBody>
      </p:sp>
      <p:sp>
        <p:nvSpPr>
          <p:cNvPr id="3" name="Espace réservé du contenu 2"/>
          <p:cNvSpPr>
            <a:spLocks noGrp="1"/>
          </p:cNvSpPr>
          <p:nvPr>
            <p:ph idx="1"/>
          </p:nvPr>
        </p:nvSpPr>
        <p:spPr/>
        <p:txBody>
          <a:bodyPr/>
          <a:lstStyle/>
          <a:p>
            <a:r>
              <a:rPr lang="fr-FR" b="1" dirty="0"/>
              <a:t>4. Soutenir : </a:t>
            </a:r>
            <a:r>
              <a:rPr lang="fr-FR" i="1" dirty="0"/>
              <a:t>je vous propose résoudre ce problème mais vous n’avez pas à faire les calculs : c’est moi qui m’en charge. Vous vous concentrez sur les opérations. </a:t>
            </a:r>
            <a:endParaRPr lang="fr-FR" dirty="0"/>
          </a:p>
          <a:p>
            <a:r>
              <a:rPr lang="fr-FR" b="1" dirty="0"/>
              <a:t>5. Adapter : </a:t>
            </a:r>
            <a:r>
              <a:rPr lang="fr-FR" i="1" dirty="0"/>
              <a:t>je vous propose de faire cet exercice de classement alphabétique avec le dictionnaire. </a:t>
            </a:r>
            <a:endParaRPr lang="fr-FR" dirty="0"/>
          </a:p>
          <a:p>
            <a:r>
              <a:rPr lang="fr-FR" b="1" dirty="0"/>
              <a:t>6. Évaluer (formatif) : </a:t>
            </a:r>
            <a:r>
              <a:rPr lang="fr-FR" i="1" dirty="0"/>
              <a:t>nous avons effectué trois expériences sur la vie des plantes (germination) ; je voudrais vous entendre sur la conclusion de nos observations. </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36715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Table d’appui : différencier APRÈS l’enseignement d’une notion</a:t>
            </a:r>
            <a:br>
              <a:rPr lang="fr-FR" dirty="0"/>
            </a:br>
            <a:endParaRPr lang="fr-FR" dirty="0"/>
          </a:p>
        </p:txBody>
      </p:sp>
      <p:sp>
        <p:nvSpPr>
          <p:cNvPr id="3" name="Espace réservé du contenu 2"/>
          <p:cNvSpPr>
            <a:spLocks noGrp="1"/>
          </p:cNvSpPr>
          <p:nvPr>
            <p:ph idx="1"/>
          </p:nvPr>
        </p:nvSpPr>
        <p:spPr/>
        <p:txBody>
          <a:bodyPr/>
          <a:lstStyle/>
          <a:p>
            <a:r>
              <a:rPr lang="fr-FR" b="1" dirty="0"/>
              <a:t>7. Revoir : </a:t>
            </a:r>
            <a:r>
              <a:rPr lang="fr-FR" i="1" dirty="0"/>
              <a:t>j’ai vu dans vos évaluations que vous n’êtes pas encore à l’aise avec la distinction entre angle aigu et angle obtus. Est-ce que quelqu’un peut m’expliquer la différence ? </a:t>
            </a:r>
            <a:endParaRPr lang="fr-FR" dirty="0"/>
          </a:p>
          <a:p>
            <a:r>
              <a:rPr lang="fr-FR" b="1" dirty="0"/>
              <a:t>8. Exercer : </a:t>
            </a:r>
            <a:r>
              <a:rPr lang="fr-FR" i="1" dirty="0"/>
              <a:t>on va s’entraîner ensemble à réaliser des opérations de calcul mental sans l’aide de jetons. Je vous donne 10 opérations et chacun de vous effectue les calculs dans sa tête. </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719920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À propos du plan de « travail » ou du programme d’apprentissage</a:t>
            </a:r>
          </a:p>
        </p:txBody>
      </p:sp>
      <p:sp>
        <p:nvSpPr>
          <p:cNvPr id="3" name="Espace réservé du contenu 2"/>
          <p:cNvSpPr>
            <a:spLocks noGrp="1"/>
          </p:cNvSpPr>
          <p:nvPr>
            <p:ph idx="1"/>
          </p:nvPr>
        </p:nvSpPr>
        <p:spPr/>
        <p:txBody>
          <a:bodyPr/>
          <a:lstStyle/>
          <a:p>
            <a:r>
              <a:rPr lang="fr-FR" b="1" i="1" dirty="0"/>
              <a:t>Le plan de travail dans les classes actuelles </a:t>
            </a:r>
            <a:endParaRPr lang="fr-FR" dirty="0"/>
          </a:p>
          <a:p>
            <a:pPr marL="0" indent="0">
              <a:buNone/>
            </a:pPr>
            <a:r>
              <a:rPr lang="fr-FR" dirty="0"/>
              <a:t>Nous appréhendons la pratique du plan de travail tel un dispositif de consolidation </a:t>
            </a:r>
            <a:r>
              <a:rPr lang="fr-FR" i="1" dirty="0"/>
              <a:t>autogéré</a:t>
            </a:r>
            <a:r>
              <a:rPr lang="fr-FR" dirty="0"/>
              <a:t>. Le plan de travail consiste en une série de tâches/activités de systématisation en lien direct avec des contenus déjà travaillés en collectif. Mais </a:t>
            </a:r>
            <a:r>
              <a:rPr lang="fr-FR" i="1" dirty="0"/>
              <a:t>en quoi le plan de travail constitue-t-il un dispositif propice à la différenciation pédagogique ? </a:t>
            </a:r>
            <a:r>
              <a:rPr lang="fr-FR" dirty="0"/>
              <a:t>Si les tâches sont identiques pour tous, l’aspect différencié tient au fait que chaque élève est libre de choisir dans quel ordre et à quel rythme les effectuer - à condition de respecter l’échéance de reddition fixée par l’enseignant. Il s’agit donc davantage d’un travail individuel qu’individualisé. Ceci bien qu’on observe parfois une hiérarchisation des tâches menant à en qualifier certaines d’obligatoires et d’autres de facultatives.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859505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9212" y="541421"/>
            <a:ext cx="8915400" cy="5369801"/>
          </a:xfrm>
        </p:spPr>
        <p:txBody>
          <a:bodyPr>
            <a:normAutofit/>
          </a:bodyPr>
          <a:lstStyle/>
          <a:p>
            <a:r>
              <a:rPr lang="fr-FR" b="1" i="1" dirty="0"/>
              <a:t>Le plan de travail au service de la gestion de classe ? </a:t>
            </a:r>
            <a:endParaRPr lang="fr-FR" dirty="0"/>
          </a:p>
          <a:p>
            <a:pPr lvl="1"/>
            <a:r>
              <a:rPr lang="fr-FR" dirty="0"/>
              <a:t>L’intérêt que présente ce dispositif touche, selon nous, plus directement au rôle que peut jouer le plan de travail dans la gestion de classe. De fait, lors de ces périodes, l’enseignant se voit en quelque sorte libéré de son rôle dans la tenue de classe et peut, de ce fait, se rendre disponible pour aider les élèves en difficulté. Ces moments où la majorité des élèves travaillent en mode </a:t>
            </a:r>
            <a:r>
              <a:rPr lang="fr-FR" i="1" dirty="0"/>
              <a:t>autogéré </a:t>
            </a:r>
            <a:r>
              <a:rPr lang="fr-FR" dirty="0"/>
              <a:t>seront l’occasion d’offrir à d’autres un format d’interaction proche de l’enseignement individualisé (au sens originel de préceptorat). </a:t>
            </a:r>
          </a:p>
          <a:p>
            <a:r>
              <a:rPr lang="fr-FR" b="1" i="1" dirty="0"/>
              <a:t>Une condition d’efficacité : développer l’autonomie des élèves </a:t>
            </a:r>
            <a:endParaRPr lang="fr-FR" dirty="0"/>
          </a:p>
          <a:p>
            <a:r>
              <a:rPr lang="fr-FR" dirty="0"/>
              <a:t>Notons que l’autonomie du groupe se construit : le travail en </a:t>
            </a:r>
            <a:r>
              <a:rPr lang="fr-FR" i="1" dirty="0"/>
              <a:t>solo </a:t>
            </a:r>
            <a:r>
              <a:rPr lang="fr-FR" dirty="0"/>
              <a:t>implique des capacités de concentration, de gestion de la frustration, de persévérance dans l’effort qui ne vont pas de soi. Ainsi seules des attentes clairement définies permettront aux élèves d’investir leur plan de travail sans venir interrompre le travail de l’enseignant avec les élèves en difficulté.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288155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9358" y="147337"/>
            <a:ext cx="8911687" cy="1280890"/>
          </a:xfrm>
        </p:spPr>
        <p:txBody>
          <a:bodyPr/>
          <a:lstStyle/>
          <a:p>
            <a:r>
              <a:rPr lang="fr-FR" b="1" dirty="0"/>
              <a:t>Le </a:t>
            </a:r>
            <a:r>
              <a:rPr lang="fr-FR" b="1" dirty="0" err="1"/>
              <a:t>co</a:t>
            </a:r>
            <a:r>
              <a:rPr lang="fr-FR" b="1" dirty="0"/>
              <a:t>-enseignement</a:t>
            </a:r>
            <a:r>
              <a:rPr lang="fr-FR" dirty="0"/>
              <a:t/>
            </a:r>
            <a:br>
              <a:rPr lang="fr-FR" dirty="0"/>
            </a:br>
            <a:r>
              <a:rPr lang="fr-FR" sz="2800" dirty="0"/>
              <a:t>Le dispositif PMQC</a:t>
            </a:r>
            <a:endParaRPr lang="fr-FR" dirty="0"/>
          </a:p>
        </p:txBody>
      </p:sp>
      <p:sp>
        <p:nvSpPr>
          <p:cNvPr id="3" name="Espace réservé du contenu 2"/>
          <p:cNvSpPr>
            <a:spLocks noGrp="1"/>
          </p:cNvSpPr>
          <p:nvPr>
            <p:ph idx="1"/>
          </p:nvPr>
        </p:nvSpPr>
        <p:spPr>
          <a:xfrm>
            <a:off x="2079358" y="1428227"/>
            <a:ext cx="10112642" cy="5310776"/>
          </a:xfrm>
        </p:spPr>
        <p:txBody>
          <a:bodyPr>
            <a:normAutofit/>
          </a:bodyPr>
          <a:lstStyle/>
          <a:p>
            <a:r>
              <a:rPr lang="fr-FR" dirty="0"/>
              <a:t>Co-intervention ou co-enseignement ?</a:t>
            </a:r>
          </a:p>
          <a:p>
            <a:r>
              <a:rPr lang="fr-FR" dirty="0"/>
              <a:t>Six grandes configurations du coenseignement sont généralement utilisées pour décrire le travail des coenseignants . Chacune de ces configurations présente des avantages et des inconvénients qu’il faut prendre en compte selon les besoins des élèves de la classe et offre des possibilités distinctes de différenciation.</a:t>
            </a:r>
          </a:p>
          <a:p>
            <a:r>
              <a:rPr lang="fr-FR" i="1" dirty="0"/>
              <a:t>Apprendre à coopérer à bon escient </a:t>
            </a:r>
            <a:endParaRPr lang="fr-FR" dirty="0"/>
          </a:p>
          <a:p>
            <a:pPr lvl="1"/>
            <a:r>
              <a:rPr lang="fr-FR" dirty="0"/>
              <a:t>Savoir travailler efficacement en équipe, c’est peut-être d’abord savoir ne pas travailler en équipe lorsque ce n’est pas nécessaire ! Le risque est assez grand pour que l’on passe d’un extrême à l’autre et qu’après avoir prôné l’individualisme, les enseignants veuillent travailler en équipe à tout prix. Au point de ne plus oser prendre des décisions ou mettre au point un outil pédagogique sans demander l’avis des collègues, de ne plus se donner le droit d'adopter une aptitude personnelle qui ne corresponde pas nécessairement aux priorités définies et aux options prises par les collègues.   </a:t>
            </a:r>
          </a:p>
          <a:p>
            <a:r>
              <a:rPr lang="fr-FR" dirty="0"/>
              <a:t>Le travail d’équipe n’est pas le contraire de la performance individuelle !</a:t>
            </a:r>
          </a:p>
          <a:p>
            <a:pPr lvl="1"/>
            <a:r>
              <a:rPr lang="fr-FR" dirty="0"/>
              <a:t>Chercher le juste milieu entre deux voies extrêmes. </a:t>
            </a:r>
          </a:p>
          <a:p>
            <a:pPr lvl="2"/>
            <a:r>
              <a:rPr lang="fr-FR" dirty="0"/>
              <a:t>Entre le « tout concevoir » ensemble et ne jamais coopérer, se répartir seulement des groupes et des disciplines (cas de l’échange de service).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3636573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5" name="Image 4"/>
          <p:cNvPicPr>
            <a:picLocks noChangeAspect="1"/>
          </p:cNvPicPr>
          <p:nvPr/>
        </p:nvPicPr>
        <p:blipFill>
          <a:blip r:embed="rId3"/>
          <a:stretch>
            <a:fillRect/>
          </a:stretch>
        </p:blipFill>
        <p:spPr>
          <a:xfrm>
            <a:off x="406" y="187377"/>
            <a:ext cx="12191594" cy="6670623"/>
          </a:xfrm>
          <a:prstGeom prst="rect">
            <a:avLst/>
          </a:prstGeom>
        </p:spPr>
      </p:pic>
    </p:spTree>
    <p:extLst>
      <p:ext uri="{BB962C8B-B14F-4D97-AF65-F5344CB8AC3E}">
        <p14:creationId xmlns:p14="http://schemas.microsoft.com/office/powerpoint/2010/main" val="143909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0725" y="629265"/>
            <a:ext cx="9373887" cy="712735"/>
          </a:xfrm>
        </p:spPr>
        <p:txBody>
          <a:bodyPr>
            <a:normAutofit fontScale="90000"/>
          </a:bodyPr>
          <a:lstStyle/>
          <a:p>
            <a:r>
              <a:rPr lang="fr-FR" dirty="0" smtClean="0"/>
              <a:t>Ce </a:t>
            </a:r>
            <a:r>
              <a:rPr lang="fr-FR" dirty="0"/>
              <a:t>qu’elle peut être…</a:t>
            </a:r>
            <a:br>
              <a:rPr lang="fr-FR" dirty="0"/>
            </a:br>
            <a:endParaRPr lang="fr-FR" dirty="0"/>
          </a:p>
        </p:txBody>
      </p:sp>
      <p:sp>
        <p:nvSpPr>
          <p:cNvPr id="3" name="Espace réservé du contenu 2"/>
          <p:cNvSpPr>
            <a:spLocks noGrp="1"/>
          </p:cNvSpPr>
          <p:nvPr>
            <p:ph idx="1"/>
          </p:nvPr>
        </p:nvSpPr>
        <p:spPr>
          <a:xfrm>
            <a:off x="1623581" y="1875111"/>
            <a:ext cx="10161917" cy="4565501"/>
          </a:xfrm>
        </p:spPr>
        <p:txBody>
          <a:bodyPr>
            <a:normAutofit/>
          </a:bodyPr>
          <a:lstStyle/>
          <a:p>
            <a:r>
              <a:rPr lang="fr-FR" sz="2000" dirty="0"/>
              <a:t>C’est la prise en compte de tous les chemins qui mènent à un apprentissage donné (Piaget, Freinet, Oury).</a:t>
            </a:r>
          </a:p>
          <a:p>
            <a:r>
              <a:rPr lang="fr-FR" sz="2000" dirty="0"/>
              <a:t>C’est une pédagogie active et attractive (Meirieu).</a:t>
            </a:r>
          </a:p>
          <a:p>
            <a:r>
              <a:rPr lang="fr-FR" sz="2000" dirty="0"/>
              <a:t>C’est l’offre d’un enseignant qui prend en compte les particularités de chacun de ses élèves. </a:t>
            </a:r>
          </a:p>
          <a:p>
            <a:r>
              <a:rPr lang="fr-FR" sz="2000" dirty="0"/>
              <a:t>C’est le moyen d’ouvrir un maximum de portes à un grand nombre d’élèves.</a:t>
            </a:r>
          </a:p>
          <a:p>
            <a:r>
              <a:rPr lang="fr-FR" sz="2000" dirty="0"/>
              <a:t>« C’est la forme pédagogique qui conduit à une vraie compréhension de soi » (Michel Perraudeau)</a:t>
            </a:r>
          </a:p>
          <a:p>
            <a:r>
              <a:rPr lang="fr-FR" sz="2000" dirty="0"/>
              <a:t>« La pédagogie différenciée met en œuvre un cadre souple où les apprentissages sont suffisamment explicités et diversifiés pour que les élèves apprennent selon leurs propres itinéraires d’appropriation de savoirs ou de savoir-faire » (</a:t>
            </a:r>
            <a:r>
              <a:rPr lang="fr-FR" sz="2000" dirty="0" err="1"/>
              <a:t>Halina</a:t>
            </a:r>
            <a:r>
              <a:rPr lang="fr-FR" sz="2000" dirty="0"/>
              <a:t> </a:t>
            </a:r>
            <a:r>
              <a:rPr lang="fr-FR" sz="2000" dirty="0" err="1"/>
              <a:t>Przesmycki</a:t>
            </a:r>
            <a:r>
              <a:rPr lang="fr-FR" sz="2000" dirty="0"/>
              <a:t>).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262749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2" name="Image 1"/>
          <p:cNvPicPr>
            <a:picLocks noChangeAspect="1"/>
          </p:cNvPicPr>
          <p:nvPr/>
        </p:nvPicPr>
        <p:blipFill>
          <a:blip r:embed="rId3"/>
          <a:stretch>
            <a:fillRect/>
          </a:stretch>
        </p:blipFill>
        <p:spPr>
          <a:xfrm>
            <a:off x="15935" y="237995"/>
            <a:ext cx="12195931" cy="6400800"/>
          </a:xfrm>
          <a:prstGeom prst="rect">
            <a:avLst/>
          </a:prstGeom>
        </p:spPr>
      </p:pic>
    </p:spTree>
    <p:extLst>
      <p:ext uri="{BB962C8B-B14F-4D97-AF65-F5344CB8AC3E}">
        <p14:creationId xmlns:p14="http://schemas.microsoft.com/office/powerpoint/2010/main" val="3078366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5" name="Image 4"/>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233865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7210" y="547992"/>
            <a:ext cx="8596668" cy="771727"/>
          </a:xfrm>
        </p:spPr>
        <p:txBody>
          <a:bodyPr/>
          <a:lstStyle/>
          <a:p>
            <a:r>
              <a:rPr lang="fr-FR" dirty="0"/>
              <a:t>Que peut-on différencier ? </a:t>
            </a:r>
          </a:p>
        </p:txBody>
      </p:sp>
      <p:sp>
        <p:nvSpPr>
          <p:cNvPr id="3" name="Espace réservé du contenu 2"/>
          <p:cNvSpPr>
            <a:spLocks noGrp="1"/>
          </p:cNvSpPr>
          <p:nvPr>
            <p:ph idx="1"/>
          </p:nvPr>
        </p:nvSpPr>
        <p:spPr>
          <a:xfrm>
            <a:off x="1936054" y="1675192"/>
            <a:ext cx="9338552" cy="4921660"/>
          </a:xfrm>
        </p:spPr>
        <p:txBody>
          <a:bodyPr>
            <a:normAutofit/>
          </a:bodyPr>
          <a:lstStyle/>
          <a:p>
            <a:r>
              <a:rPr lang="fr-FR" sz="2000" b="1" dirty="0">
                <a:latin typeface="Arial" panose="020B0604020202020204" pitchFamily="34" charset="0"/>
                <a:cs typeface="Arial" panose="020B0604020202020204" pitchFamily="34" charset="0"/>
              </a:rPr>
              <a:t>Différencier les organisations de la classe </a:t>
            </a:r>
            <a:r>
              <a:rPr lang="fr-FR" sz="2000" dirty="0">
                <a:latin typeface="Arial" panose="020B0604020202020204" pitchFamily="34" charset="0"/>
                <a:cs typeface="Arial" panose="020B0604020202020204" pitchFamily="34" charset="0"/>
              </a:rPr>
              <a:t>(groupes homogènes, favoriser l’entraide par des groupes hétérogènes ou par le tutorat) </a:t>
            </a:r>
          </a:p>
          <a:p>
            <a:r>
              <a:rPr lang="fr-FR" sz="2000" b="1" dirty="0">
                <a:latin typeface="Arial" panose="020B0604020202020204" pitchFamily="34" charset="0"/>
                <a:cs typeface="Arial" panose="020B0604020202020204" pitchFamily="34" charset="0"/>
              </a:rPr>
              <a:t>Différencier les outils disponibles </a:t>
            </a:r>
            <a:r>
              <a:rPr lang="fr-FR" sz="2000" dirty="0">
                <a:latin typeface="Arial" panose="020B0604020202020204" pitchFamily="34" charset="0"/>
                <a:cs typeface="Arial" panose="020B0604020202020204" pitchFamily="34" charset="0"/>
              </a:rPr>
              <a:t>: individuels (aide mémoire, bande numérique)/ collectifs (cahier outil, affichages, consignes mémo) </a:t>
            </a:r>
          </a:p>
          <a:p>
            <a:r>
              <a:rPr lang="fr-FR" sz="2000" b="1" dirty="0">
                <a:latin typeface="Arial" panose="020B0604020202020204" pitchFamily="34" charset="0"/>
                <a:cs typeface="Arial" panose="020B0604020202020204" pitchFamily="34" charset="0"/>
              </a:rPr>
              <a:t>Différencier les processus : </a:t>
            </a:r>
            <a:r>
              <a:rPr lang="fr-FR" sz="2000" dirty="0">
                <a:latin typeface="Arial" panose="020B0604020202020204" pitchFamily="34" charset="0"/>
                <a:cs typeface="Arial" panose="020B0604020202020204" pitchFamily="34" charset="0"/>
              </a:rPr>
              <a:t>manipulation plus ou moins longue, dessin… </a:t>
            </a:r>
          </a:p>
          <a:p>
            <a:r>
              <a:rPr lang="fr-FR" sz="2000" b="1" dirty="0">
                <a:latin typeface="Arial" panose="020B0604020202020204" pitchFamily="34" charset="0"/>
                <a:cs typeface="Arial" panose="020B0604020202020204" pitchFamily="34" charset="0"/>
              </a:rPr>
              <a:t>Différencier les consignes </a:t>
            </a:r>
            <a:endParaRPr lang="fr-FR" sz="2000"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Différencier les contenus </a:t>
            </a:r>
            <a:r>
              <a:rPr lang="fr-FR" sz="2000" dirty="0">
                <a:latin typeface="Arial" panose="020B0604020202020204" pitchFamily="34" charset="0"/>
                <a:cs typeface="Arial" panose="020B0604020202020204" pitchFamily="34" charset="0"/>
              </a:rPr>
              <a:t>: procéder par étapes, complexifier la tâche, varier les supports, contrat de travail, différentes niveaux de difficulté de la tâche </a:t>
            </a:r>
          </a:p>
          <a:p>
            <a:r>
              <a:rPr lang="fr-FR" sz="2000" b="1" dirty="0">
                <a:latin typeface="Arial" panose="020B0604020202020204" pitchFamily="34" charset="0"/>
                <a:cs typeface="Arial" panose="020B0604020202020204" pitchFamily="34" charset="0"/>
              </a:rPr>
              <a:t>Différencier le guidage </a:t>
            </a:r>
            <a:r>
              <a:rPr lang="fr-FR" sz="2000" dirty="0">
                <a:latin typeface="Arial" panose="020B0604020202020204" pitchFamily="34" charset="0"/>
                <a:cs typeface="Arial" panose="020B0604020202020204" pitchFamily="34" charset="0"/>
              </a:rPr>
              <a:t>: groupe encadré, coup de pouce au début ou en cours d’activité. </a:t>
            </a:r>
          </a:p>
          <a:p>
            <a:r>
              <a:rPr lang="fr-FR" sz="2000" b="1" dirty="0">
                <a:latin typeface="Arial" panose="020B0604020202020204" pitchFamily="34" charset="0"/>
                <a:cs typeface="Arial" panose="020B0604020202020204" pitchFamily="34" charset="0"/>
              </a:rPr>
              <a:t>Différencier le temps </a:t>
            </a:r>
            <a:r>
              <a:rPr lang="fr-FR" sz="2000" dirty="0">
                <a:latin typeface="Arial" panose="020B0604020202020204" pitchFamily="34" charset="0"/>
                <a:cs typeface="Arial" panose="020B0604020202020204" pitchFamily="34" charset="0"/>
              </a:rPr>
              <a:t>: durée de la tâche plus ou moins longue (ajouter un coloriage sur le thème étudié pour ceux qui ont fini)/ temps à prévoir dans l’emploi du temps pour reprendre un groupe sur une notion. </a:t>
            </a:r>
          </a:p>
          <a:p>
            <a:endParaRPr lang="fr-FR" dirty="0"/>
          </a:p>
        </p:txBody>
      </p:sp>
    </p:spTree>
    <p:extLst>
      <p:ext uri="{BB962C8B-B14F-4D97-AF65-F5344CB8AC3E}">
        <p14:creationId xmlns:p14="http://schemas.microsoft.com/office/powerpoint/2010/main" val="2935418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04649" y="147337"/>
            <a:ext cx="8911687" cy="640445"/>
          </a:xfrm>
        </p:spPr>
        <p:txBody>
          <a:bodyPr/>
          <a:lstStyle/>
          <a:p>
            <a:r>
              <a:rPr lang="fr-FR" dirty="0"/>
              <a:t>Le suivi des élèves</a:t>
            </a: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0853" y="787782"/>
            <a:ext cx="9155393" cy="5971002"/>
          </a:xfr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3682630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l="4277" r="8006"/>
          <a:stretch/>
        </p:blipFill>
        <p:spPr>
          <a:xfrm>
            <a:off x="2062038" y="1014389"/>
            <a:ext cx="7953916" cy="4420512"/>
          </a:xfrm>
          <a:prstGeom prst="rect">
            <a:avLst/>
          </a:prstGeom>
        </p:spPr>
      </p:pic>
      <p:sp>
        <p:nvSpPr>
          <p:cNvPr id="6" name="ZoneTexte 5"/>
          <p:cNvSpPr txBox="1"/>
          <p:nvPr/>
        </p:nvSpPr>
        <p:spPr>
          <a:xfrm>
            <a:off x="194380" y="-4820"/>
            <a:ext cx="11771748" cy="930785"/>
          </a:xfrm>
          <a:prstGeom prst="rect">
            <a:avLst/>
          </a:prstGeom>
        </p:spPr>
        <p:style>
          <a:lnRef idx="2">
            <a:schemeClr val="accent1"/>
          </a:lnRef>
          <a:fillRef idx="1">
            <a:schemeClr val="lt1"/>
          </a:fillRef>
          <a:effectRef idx="0">
            <a:schemeClr val="accent1"/>
          </a:effectRef>
          <a:fontRef idx="minor">
            <a:schemeClr val="dk1"/>
          </a:fontRef>
        </p:style>
        <p:txBody>
          <a:bodyPr wrap="square" lIns="108856" tIns="54428" rIns="108856" bIns="54428" rtlCol="0">
            <a:spAutoFit/>
          </a:bodyPr>
          <a:lstStyle/>
          <a:p>
            <a:pPr algn="ctr"/>
            <a:r>
              <a:rPr lang="fr-FR" sz="2667" b="1" dirty="0">
                <a:ln w="10541" cmpd="sng">
                  <a:solidFill>
                    <a:schemeClr val="accent1">
                      <a:shade val="88000"/>
                      <a:satMod val="110000"/>
                    </a:schemeClr>
                  </a:solidFill>
                  <a:prstDash val="solid"/>
                </a:ln>
                <a:solidFill>
                  <a:schemeClr val="tx2">
                    <a:lumMod val="75000"/>
                  </a:schemeClr>
                </a:solidFill>
              </a:rPr>
              <a:t>Liste des compétences par domaine et sur l’année </a:t>
            </a:r>
          </a:p>
          <a:p>
            <a:pPr algn="ctr"/>
            <a:r>
              <a:rPr lang="fr-FR" sz="2667" b="1" dirty="0">
                <a:ln w="10541" cmpd="sng">
                  <a:solidFill>
                    <a:schemeClr val="accent1">
                      <a:shade val="88000"/>
                      <a:satMod val="110000"/>
                    </a:schemeClr>
                  </a:solidFill>
                  <a:prstDash val="solid"/>
                </a:ln>
                <a:solidFill>
                  <a:schemeClr val="tx2">
                    <a:lumMod val="75000"/>
                  </a:schemeClr>
                </a:solidFill>
              </a:rPr>
              <a:t>(issues du programme en cours)</a:t>
            </a:r>
          </a:p>
        </p:txBody>
      </p:sp>
      <p:sp>
        <p:nvSpPr>
          <p:cNvPr id="11" name="ZoneTexte 10"/>
          <p:cNvSpPr txBox="1"/>
          <p:nvPr/>
        </p:nvSpPr>
        <p:spPr>
          <a:xfrm>
            <a:off x="-27169" y="2431021"/>
            <a:ext cx="1611419" cy="971693"/>
          </a:xfrm>
          <a:prstGeom prst="rect">
            <a:avLst/>
          </a:prstGeom>
        </p:spPr>
        <p:style>
          <a:lnRef idx="2">
            <a:schemeClr val="accent1"/>
          </a:lnRef>
          <a:fillRef idx="1">
            <a:schemeClr val="lt1"/>
          </a:fillRef>
          <a:effectRef idx="0">
            <a:schemeClr val="accent1"/>
          </a:effectRef>
          <a:fontRef idx="minor">
            <a:schemeClr val="dk1"/>
          </a:fontRef>
        </p:style>
        <p:txBody>
          <a:bodyPr wrap="square" lIns="108856" tIns="54428" rIns="108856" bIns="54428" rtlCol="0">
            <a:spAutoFit/>
          </a:bodyPr>
          <a:lstStyle/>
          <a:p>
            <a:r>
              <a:rPr lang="fr-FR" sz="2400" b="1" dirty="0">
                <a:ln w="10541" cmpd="sng">
                  <a:solidFill>
                    <a:schemeClr val="accent1">
                      <a:shade val="88000"/>
                      <a:satMod val="110000"/>
                    </a:schemeClr>
                  </a:solidFill>
                  <a:prstDash val="solid"/>
                </a:ln>
                <a:solidFill>
                  <a:schemeClr val="tx2">
                    <a:lumMod val="75000"/>
                  </a:schemeClr>
                </a:solidFill>
              </a:rPr>
              <a:t>List</a:t>
            </a:r>
            <a:r>
              <a:rPr lang="fr-FR" sz="2800" b="1" dirty="0">
                <a:ln w="10541" cmpd="sng">
                  <a:solidFill>
                    <a:schemeClr val="accent1">
                      <a:shade val="88000"/>
                      <a:satMod val="110000"/>
                    </a:schemeClr>
                  </a:solidFill>
                  <a:prstDash val="solid"/>
                </a:ln>
                <a:solidFill>
                  <a:schemeClr val="tx2">
                    <a:lumMod val="75000"/>
                  </a:schemeClr>
                </a:solidFill>
              </a:rPr>
              <a:t>e des élèves</a:t>
            </a:r>
          </a:p>
        </p:txBody>
      </p:sp>
      <p:sp>
        <p:nvSpPr>
          <p:cNvPr id="12" name="ZoneTexte 11"/>
          <p:cNvSpPr txBox="1"/>
          <p:nvPr/>
        </p:nvSpPr>
        <p:spPr>
          <a:xfrm>
            <a:off x="402349" y="5544067"/>
            <a:ext cx="11789652" cy="930785"/>
          </a:xfrm>
          <a:prstGeom prst="rect">
            <a:avLst/>
          </a:prstGeom>
        </p:spPr>
        <p:style>
          <a:lnRef idx="2">
            <a:schemeClr val="accent1"/>
          </a:lnRef>
          <a:fillRef idx="1">
            <a:schemeClr val="lt1"/>
          </a:fillRef>
          <a:effectRef idx="0">
            <a:schemeClr val="accent1"/>
          </a:effectRef>
          <a:fontRef idx="minor">
            <a:schemeClr val="dk1"/>
          </a:fontRef>
        </p:style>
        <p:txBody>
          <a:bodyPr wrap="square" lIns="108856" tIns="54428" rIns="108856" bIns="54428" rtlCol="0">
            <a:spAutoFit/>
          </a:bodyPr>
          <a:lstStyle/>
          <a:p>
            <a:pPr algn="ctr"/>
            <a:r>
              <a:rPr lang="fr-FR" sz="2667" b="1" dirty="0">
                <a:ln w="10541" cmpd="sng">
                  <a:solidFill>
                    <a:schemeClr val="accent1">
                      <a:shade val="88000"/>
                      <a:satMod val="110000"/>
                    </a:schemeClr>
                  </a:solidFill>
                  <a:prstDash val="solid"/>
                </a:ln>
                <a:solidFill>
                  <a:schemeClr val="tx2">
                    <a:lumMod val="75000"/>
                  </a:schemeClr>
                </a:solidFill>
              </a:rPr>
              <a:t>Codage (ici couleur) </a:t>
            </a:r>
          </a:p>
          <a:p>
            <a:pPr algn="ctr"/>
            <a:r>
              <a:rPr lang="fr-FR" sz="2667" b="1" dirty="0">
                <a:ln w="10541" cmpd="sng">
                  <a:solidFill>
                    <a:schemeClr val="accent1">
                      <a:shade val="88000"/>
                      <a:satMod val="110000"/>
                    </a:schemeClr>
                  </a:solidFill>
                  <a:prstDash val="solid"/>
                </a:ln>
                <a:solidFill>
                  <a:schemeClr val="tx2">
                    <a:lumMod val="75000"/>
                  </a:schemeClr>
                </a:solidFill>
              </a:rPr>
              <a:t>pour mettre en évidence le niveau  de compétence atteint</a:t>
            </a:r>
          </a:p>
        </p:txBody>
      </p:sp>
      <p:sp>
        <p:nvSpPr>
          <p:cNvPr id="17" name="Flèche vers le bas 16"/>
          <p:cNvSpPr/>
          <p:nvPr/>
        </p:nvSpPr>
        <p:spPr>
          <a:xfrm rot="8002749">
            <a:off x="4666512" y="4116699"/>
            <a:ext cx="356865" cy="1538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8" name="Ellipse 17"/>
          <p:cNvSpPr/>
          <p:nvPr/>
        </p:nvSpPr>
        <p:spPr>
          <a:xfrm>
            <a:off x="3017614" y="3579240"/>
            <a:ext cx="1827332" cy="648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1" name="Ellipse 20"/>
          <p:cNvSpPr/>
          <p:nvPr/>
        </p:nvSpPr>
        <p:spPr>
          <a:xfrm>
            <a:off x="5232557" y="1073457"/>
            <a:ext cx="1827332" cy="648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2" name="Ellipse 21"/>
          <p:cNvSpPr/>
          <p:nvPr/>
        </p:nvSpPr>
        <p:spPr>
          <a:xfrm>
            <a:off x="1611420" y="1854151"/>
            <a:ext cx="1221785" cy="648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3" name="Flèche vers le bas 22"/>
          <p:cNvSpPr/>
          <p:nvPr/>
        </p:nvSpPr>
        <p:spPr>
          <a:xfrm rot="13402749">
            <a:off x="1679853" y="2931867"/>
            <a:ext cx="314152" cy="892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Flèche vers le bas 23"/>
          <p:cNvSpPr/>
          <p:nvPr/>
        </p:nvSpPr>
        <p:spPr>
          <a:xfrm rot="8002749">
            <a:off x="8499192" y="3580567"/>
            <a:ext cx="278808" cy="892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5" name="ZoneTexte 24"/>
          <p:cNvSpPr txBox="1"/>
          <p:nvPr/>
        </p:nvSpPr>
        <p:spPr>
          <a:xfrm>
            <a:off x="9058529" y="3053550"/>
            <a:ext cx="2907599" cy="1751651"/>
          </a:xfrm>
          <a:prstGeom prst="rect">
            <a:avLst/>
          </a:prstGeom>
        </p:spPr>
        <p:style>
          <a:lnRef idx="2">
            <a:schemeClr val="accent1"/>
          </a:lnRef>
          <a:fillRef idx="1">
            <a:schemeClr val="lt1"/>
          </a:fillRef>
          <a:effectRef idx="0">
            <a:schemeClr val="accent1"/>
          </a:effectRef>
          <a:fontRef idx="minor">
            <a:schemeClr val="dk1"/>
          </a:fontRef>
        </p:style>
        <p:txBody>
          <a:bodyPr wrap="square" lIns="108856" tIns="54428" rIns="108856" bIns="54428" rtlCol="0">
            <a:spAutoFit/>
          </a:bodyPr>
          <a:lstStyle/>
          <a:p>
            <a:r>
              <a:rPr lang="fr-FR" sz="2667" b="1" dirty="0">
                <a:ln w="10541" cmpd="sng">
                  <a:solidFill>
                    <a:schemeClr val="accent1">
                      <a:shade val="88000"/>
                      <a:satMod val="110000"/>
                    </a:schemeClr>
                  </a:solidFill>
                  <a:prstDash val="solid"/>
                </a:ln>
                <a:solidFill>
                  <a:schemeClr val="tx2">
                    <a:lumMod val="75000"/>
                  </a:schemeClr>
                </a:solidFill>
              </a:rPr>
              <a:t>Tout le monde n’est pas évalué en même temps</a:t>
            </a:r>
          </a:p>
        </p:txBody>
      </p:sp>
      <p:sp>
        <p:nvSpPr>
          <p:cNvPr id="26" name="Ellipse 25"/>
          <p:cNvSpPr/>
          <p:nvPr/>
        </p:nvSpPr>
        <p:spPr>
          <a:xfrm>
            <a:off x="6422838" y="3377899"/>
            <a:ext cx="1827332" cy="648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8" name="ZoneTexte 27"/>
          <p:cNvSpPr txBox="1"/>
          <p:nvPr/>
        </p:nvSpPr>
        <p:spPr>
          <a:xfrm>
            <a:off x="1052555" y="5590935"/>
            <a:ext cx="9982360" cy="1341218"/>
          </a:xfrm>
          <a:prstGeom prst="rect">
            <a:avLst/>
          </a:prstGeom>
        </p:spPr>
        <p:style>
          <a:lnRef idx="2">
            <a:schemeClr val="accent1"/>
          </a:lnRef>
          <a:fillRef idx="1">
            <a:schemeClr val="lt1"/>
          </a:fillRef>
          <a:effectRef idx="0">
            <a:schemeClr val="accent1"/>
          </a:effectRef>
          <a:fontRef idx="minor">
            <a:schemeClr val="dk1"/>
          </a:fontRef>
        </p:style>
        <p:txBody>
          <a:bodyPr wrap="square" lIns="108856" tIns="54428" rIns="108856" bIns="54428" rtlCol="0">
            <a:spAutoFit/>
          </a:bodyPr>
          <a:lstStyle>
            <a:defPPr>
              <a:defRPr lang="fr-FR"/>
            </a:defPPr>
            <a:lvl1pPr>
              <a:defRPr sz="2000" b="1">
                <a:ln w="10541" cmpd="sng">
                  <a:solidFill>
                    <a:schemeClr val="accent1">
                      <a:shade val="88000"/>
                      <a:satMod val="110000"/>
                    </a:schemeClr>
                  </a:solidFill>
                  <a:prstDash val="solid"/>
                </a:ln>
                <a:solidFill>
                  <a:schemeClr val="tx2">
                    <a:lumMod val="75000"/>
                  </a:schemeClr>
                </a:solidFill>
              </a:defRPr>
            </a:lvl1pPr>
          </a:lstStyle>
          <a:p>
            <a:r>
              <a:rPr lang="fr-FR" sz="2667" dirty="0"/>
              <a:t>Une compétence est évaluée plusieurs fois et de plusieurs manières ( oral, écrit, évaluation commune, exercices sur le cahier…) </a:t>
            </a:r>
          </a:p>
        </p:txBody>
      </p:sp>
      <p:sp>
        <p:nvSpPr>
          <p:cNvPr id="29" name="Flèche vers le bas 28"/>
          <p:cNvSpPr/>
          <p:nvPr/>
        </p:nvSpPr>
        <p:spPr>
          <a:xfrm rot="2602749">
            <a:off x="8876351" y="466267"/>
            <a:ext cx="399548" cy="800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490600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200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500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xit" presetSubtype="0" fill="hold" grpId="1" nodeType="withEffect">
                                  <p:stCondLst>
                                    <p:cond delay="500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xit" presetSubtype="0" fill="hold" grpId="1" nodeType="withEffect">
                                  <p:stCondLst>
                                    <p:cond delay="500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00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500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grpId="1" nodeType="withEffect">
                                  <p:stCondLst>
                                    <p:cond delay="500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xit" presetSubtype="0" fill="hold" grpId="1" nodeType="withEffect">
                                  <p:stCondLst>
                                    <p:cond delay="500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200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5000"/>
                                  </p:stCondLst>
                                  <p:childTnLst>
                                    <p:set>
                                      <p:cBhvr>
                                        <p:cTn id="52" dur="1" fill="hold">
                                          <p:stCondLst>
                                            <p:cond delay="0"/>
                                          </p:stCondLst>
                                        </p:cTn>
                                        <p:tgtEl>
                                          <p:spTgt spid="18"/>
                                        </p:tgtEl>
                                        <p:attrNameLst>
                                          <p:attrName>style.visibility</p:attrName>
                                        </p:attrNameLst>
                                      </p:cBhvr>
                                      <p:to>
                                        <p:strVal val="hidden"/>
                                      </p:to>
                                    </p:set>
                                  </p:childTnLst>
                                </p:cTn>
                              </p:par>
                              <p:par>
                                <p:cTn id="53" presetID="1" presetClass="exit" presetSubtype="0" fill="hold" grpId="1" nodeType="withEffect">
                                  <p:stCondLst>
                                    <p:cond delay="500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grpId="1" nodeType="withEffect">
                                  <p:stCondLst>
                                    <p:cond delay="5000"/>
                                  </p:stCondLst>
                                  <p:childTnLst>
                                    <p:set>
                                      <p:cBhvr>
                                        <p:cTn id="56" dur="1" fill="hold">
                                          <p:stCondLst>
                                            <p:cond delay="0"/>
                                          </p:stCondLst>
                                        </p:cTn>
                                        <p:tgtEl>
                                          <p:spTgt spid="2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2"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3" nodeType="clickEffect">
                                  <p:stCondLst>
                                    <p:cond delay="5000"/>
                                  </p:stCondLst>
                                  <p:childTnLst>
                                    <p:set>
                                      <p:cBhvr>
                                        <p:cTn id="70" dur="1" fill="hold">
                                          <p:stCondLst>
                                            <p:cond delay="0"/>
                                          </p:stCondLst>
                                        </p:cTn>
                                        <p:tgtEl>
                                          <p:spTgt spid="18"/>
                                        </p:tgtEl>
                                        <p:attrNameLst>
                                          <p:attrName>style.visibility</p:attrName>
                                        </p:attrNameLst>
                                      </p:cBhvr>
                                      <p:to>
                                        <p:strVal val="hidden"/>
                                      </p:to>
                                    </p:set>
                                  </p:childTnLst>
                                </p:cTn>
                              </p:par>
                              <p:par>
                                <p:cTn id="71" presetID="1" presetClass="exit" presetSubtype="0" fill="hold" grpId="3" nodeType="withEffect">
                                  <p:stCondLst>
                                    <p:cond delay="5000"/>
                                  </p:stCondLst>
                                  <p:childTnLst>
                                    <p:set>
                                      <p:cBhvr>
                                        <p:cTn id="72" dur="1" fill="hold">
                                          <p:stCondLst>
                                            <p:cond delay="0"/>
                                          </p:stCondLst>
                                        </p:cTn>
                                        <p:tgtEl>
                                          <p:spTgt spid="17"/>
                                        </p:tgtEl>
                                        <p:attrNameLst>
                                          <p:attrName>style.visibility</p:attrName>
                                        </p:attrNameLst>
                                      </p:cBhvr>
                                      <p:to>
                                        <p:strVal val="hidden"/>
                                      </p:to>
                                    </p:set>
                                  </p:childTnLst>
                                </p:cTn>
                              </p:par>
                              <p:par>
                                <p:cTn id="73" presetID="1" presetClass="exit" presetSubtype="0" fill="hold" grpId="1" nodeType="withEffect">
                                  <p:stCondLst>
                                    <p:cond delay="5000"/>
                                  </p:stCondLst>
                                  <p:childTnLst>
                                    <p:set>
                                      <p:cBhvr>
                                        <p:cTn id="74" dur="1" fill="hold">
                                          <p:stCondLst>
                                            <p:cond delay="0"/>
                                          </p:stCondLst>
                                        </p:cTn>
                                        <p:tgtEl>
                                          <p:spTgt spid="1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2000"/>
                                  </p:stCondLst>
                                  <p:childTnLst>
                                    <p:set>
                                      <p:cBhvr>
                                        <p:cTn id="84" dur="1" fill="hold">
                                          <p:stCondLst>
                                            <p:cond delay="0"/>
                                          </p:stCondLst>
                                        </p:cTn>
                                        <p:tgtEl>
                                          <p:spTgt spid="2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5000"/>
                                  </p:stCondLst>
                                  <p:childTnLst>
                                    <p:set>
                                      <p:cBhvr>
                                        <p:cTn id="88" dur="1" fill="hold">
                                          <p:stCondLst>
                                            <p:cond delay="0"/>
                                          </p:stCondLst>
                                        </p:cTn>
                                        <p:tgtEl>
                                          <p:spTgt spid="26"/>
                                        </p:tgtEl>
                                        <p:attrNameLst>
                                          <p:attrName>style.visibility</p:attrName>
                                        </p:attrNameLst>
                                      </p:cBhvr>
                                      <p:to>
                                        <p:strVal val="hidden"/>
                                      </p:to>
                                    </p:set>
                                  </p:childTnLst>
                                </p:cTn>
                              </p:par>
                              <p:par>
                                <p:cTn id="89" presetID="1" presetClass="exit" presetSubtype="0" fill="hold" grpId="1" nodeType="withEffect">
                                  <p:stCondLst>
                                    <p:cond delay="5000"/>
                                  </p:stCondLst>
                                  <p:childTnLst>
                                    <p:set>
                                      <p:cBhvr>
                                        <p:cTn id="90" dur="1" fill="hold">
                                          <p:stCondLst>
                                            <p:cond delay="0"/>
                                          </p:stCondLst>
                                        </p:cTn>
                                        <p:tgtEl>
                                          <p:spTgt spid="24"/>
                                        </p:tgtEl>
                                        <p:attrNameLst>
                                          <p:attrName>style.visibility</p:attrName>
                                        </p:attrNameLst>
                                      </p:cBhvr>
                                      <p:to>
                                        <p:strVal val="hidden"/>
                                      </p:to>
                                    </p:set>
                                  </p:childTnLst>
                                </p:cTn>
                              </p:par>
                              <p:par>
                                <p:cTn id="91" presetID="1" presetClass="exit" presetSubtype="0" fill="hold" grpId="1" nodeType="withEffect">
                                  <p:stCondLst>
                                    <p:cond delay="5000"/>
                                  </p:stCondLst>
                                  <p:childTnLst>
                                    <p:set>
                                      <p:cBhvr>
                                        <p:cTn id="9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12" grpId="0" animBg="1"/>
      <p:bldP spid="12" grpId="1" animBg="1"/>
      <p:bldP spid="17" grpId="0" animBg="1"/>
      <p:bldP spid="17" grpId="1" animBg="1"/>
      <p:bldP spid="17" grpId="2" animBg="1"/>
      <p:bldP spid="17" grpId="3" animBg="1"/>
      <p:bldP spid="18" grpId="0" animBg="1"/>
      <p:bldP spid="18" grpId="1" animBg="1"/>
      <p:bldP spid="18" grpId="2" animBg="1"/>
      <p:bldP spid="18" grpId="3"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8" grpId="0" animBg="1"/>
      <p:bldP spid="28" grpId="1" animBg="1"/>
      <p:bldP spid="29" grpId="0" animBg="1"/>
      <p:bldP spid="29" grpId="1"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ZoneTexte 5"/>
          <p:cNvSpPr txBox="1"/>
          <p:nvPr/>
        </p:nvSpPr>
        <p:spPr>
          <a:xfrm>
            <a:off x="314092" y="79127"/>
            <a:ext cx="8732357" cy="930785"/>
          </a:xfrm>
          <a:prstGeom prst="rect">
            <a:avLst/>
          </a:prstGeom>
        </p:spPr>
        <p:style>
          <a:lnRef idx="2">
            <a:schemeClr val="accent1"/>
          </a:lnRef>
          <a:fillRef idx="1">
            <a:schemeClr val="lt1"/>
          </a:fillRef>
          <a:effectRef idx="0">
            <a:schemeClr val="accent1"/>
          </a:effectRef>
          <a:fontRef idx="minor">
            <a:schemeClr val="dk1"/>
          </a:fontRef>
        </p:style>
        <p:txBody>
          <a:bodyPr wrap="square" lIns="108856" tIns="54428" rIns="108856" bIns="54428" rtlCol="0">
            <a:spAutoFit/>
          </a:bodyPr>
          <a:lstStyle/>
          <a:p>
            <a:pPr algn="ctr"/>
            <a:r>
              <a:rPr lang="fr-FR" sz="2667" b="1" dirty="0">
                <a:ln w="10541" cmpd="sng">
                  <a:solidFill>
                    <a:schemeClr val="accent1">
                      <a:shade val="88000"/>
                      <a:satMod val="110000"/>
                    </a:schemeClr>
                  </a:solidFill>
                  <a:prstDash val="solid"/>
                </a:ln>
                <a:solidFill>
                  <a:schemeClr val="tx2">
                    <a:lumMod val="75000"/>
                  </a:schemeClr>
                </a:solidFill>
              </a:rPr>
              <a:t> Plusieurs situations permettent d’évaluer la compétence </a:t>
            </a:r>
          </a:p>
        </p:txBody>
      </p:sp>
      <p:pic>
        <p:nvPicPr>
          <p:cNvPr id="2" name="Image 1"/>
          <p:cNvPicPr>
            <a:picLocks noChangeAspect="1"/>
          </p:cNvPicPr>
          <p:nvPr/>
        </p:nvPicPr>
        <p:blipFill>
          <a:blip r:embed="rId3"/>
          <a:stretch>
            <a:fillRect/>
          </a:stretch>
        </p:blipFill>
        <p:spPr>
          <a:xfrm>
            <a:off x="984182" y="1152663"/>
            <a:ext cx="9255413" cy="5061556"/>
          </a:xfrm>
          <a:prstGeom prst="rect">
            <a:avLst/>
          </a:prstGeom>
        </p:spPr>
      </p:pic>
      <p:sp>
        <p:nvSpPr>
          <p:cNvPr id="4" name="Flèche vers le bas 3"/>
          <p:cNvSpPr/>
          <p:nvPr/>
        </p:nvSpPr>
        <p:spPr>
          <a:xfrm rot="13402749" flipV="1">
            <a:off x="3997085" y="1137363"/>
            <a:ext cx="428897" cy="1190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ZoneTexte 6"/>
          <p:cNvSpPr txBox="1"/>
          <p:nvPr/>
        </p:nvSpPr>
        <p:spPr>
          <a:xfrm>
            <a:off x="404377" y="6249365"/>
            <a:ext cx="7978361" cy="520352"/>
          </a:xfrm>
          <a:prstGeom prst="rect">
            <a:avLst/>
          </a:prstGeom>
        </p:spPr>
        <p:style>
          <a:lnRef idx="2">
            <a:schemeClr val="accent1"/>
          </a:lnRef>
          <a:fillRef idx="1">
            <a:schemeClr val="lt1"/>
          </a:fillRef>
          <a:effectRef idx="0">
            <a:schemeClr val="accent1"/>
          </a:effectRef>
          <a:fontRef idx="minor">
            <a:schemeClr val="dk1"/>
          </a:fontRef>
        </p:style>
        <p:txBody>
          <a:bodyPr wrap="square" lIns="108856" tIns="54428" rIns="108856" bIns="54428" rtlCol="0">
            <a:spAutoFit/>
          </a:bodyPr>
          <a:lstStyle/>
          <a:p>
            <a:pPr algn="ctr"/>
            <a:r>
              <a:rPr lang="fr-FR" sz="2667" b="1" dirty="0">
                <a:ln w="10541" cmpd="sng">
                  <a:solidFill>
                    <a:schemeClr val="accent1">
                      <a:shade val="88000"/>
                      <a:satMod val="110000"/>
                    </a:schemeClr>
                  </a:solidFill>
                  <a:prstDash val="solid"/>
                </a:ln>
                <a:solidFill>
                  <a:schemeClr val="tx2">
                    <a:lumMod val="75000"/>
                  </a:schemeClr>
                </a:solidFill>
              </a:rPr>
              <a:t> Certains élèves ont dépassé le niveau attendu</a:t>
            </a:r>
          </a:p>
        </p:txBody>
      </p:sp>
      <p:sp>
        <p:nvSpPr>
          <p:cNvPr id="8" name="Flèche vers le bas 7"/>
          <p:cNvSpPr/>
          <p:nvPr/>
        </p:nvSpPr>
        <p:spPr>
          <a:xfrm rot="13402749">
            <a:off x="6537890" y="5569351"/>
            <a:ext cx="352265" cy="6474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ZoneTexte 8"/>
          <p:cNvSpPr txBox="1"/>
          <p:nvPr/>
        </p:nvSpPr>
        <p:spPr>
          <a:xfrm>
            <a:off x="9313989" y="2275788"/>
            <a:ext cx="2653472" cy="1341218"/>
          </a:xfrm>
          <a:prstGeom prst="rect">
            <a:avLst/>
          </a:prstGeom>
        </p:spPr>
        <p:style>
          <a:lnRef idx="2">
            <a:schemeClr val="accent1"/>
          </a:lnRef>
          <a:fillRef idx="1">
            <a:schemeClr val="lt1"/>
          </a:fillRef>
          <a:effectRef idx="0">
            <a:schemeClr val="accent1"/>
          </a:effectRef>
          <a:fontRef idx="minor">
            <a:schemeClr val="dk1"/>
          </a:fontRef>
        </p:style>
        <p:txBody>
          <a:bodyPr wrap="square" lIns="108856" tIns="54428" rIns="108856" bIns="54428" rtlCol="0">
            <a:spAutoFit/>
          </a:bodyPr>
          <a:lstStyle/>
          <a:p>
            <a:r>
              <a:rPr lang="fr-FR" sz="2667" b="1" dirty="0">
                <a:ln w="10541" cmpd="sng">
                  <a:solidFill>
                    <a:schemeClr val="accent1">
                      <a:shade val="88000"/>
                      <a:satMod val="110000"/>
                    </a:schemeClr>
                  </a:solidFill>
                  <a:prstDash val="solid"/>
                </a:ln>
                <a:solidFill>
                  <a:schemeClr val="tx2">
                    <a:lumMod val="75000"/>
                  </a:schemeClr>
                </a:solidFill>
              </a:rPr>
              <a:t> Les progrès sont visibles sur une année</a:t>
            </a:r>
          </a:p>
        </p:txBody>
      </p:sp>
      <p:sp>
        <p:nvSpPr>
          <p:cNvPr id="10" name="Flèche vers le bas 9"/>
          <p:cNvSpPr/>
          <p:nvPr/>
        </p:nvSpPr>
        <p:spPr>
          <a:xfrm rot="13402749" flipV="1">
            <a:off x="10641189" y="4054318"/>
            <a:ext cx="301416" cy="712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 name="Flèche vers le bas 10"/>
          <p:cNvSpPr/>
          <p:nvPr/>
        </p:nvSpPr>
        <p:spPr>
          <a:xfrm rot="13402749" flipV="1">
            <a:off x="8534897" y="3091959"/>
            <a:ext cx="428897" cy="1190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ZoneTexte 11"/>
          <p:cNvSpPr txBox="1"/>
          <p:nvPr/>
        </p:nvSpPr>
        <p:spPr>
          <a:xfrm>
            <a:off x="10279738" y="2515614"/>
            <a:ext cx="1952405" cy="2162084"/>
          </a:xfrm>
          <a:prstGeom prst="rect">
            <a:avLst/>
          </a:prstGeom>
        </p:spPr>
        <p:style>
          <a:lnRef idx="2">
            <a:schemeClr val="accent1"/>
          </a:lnRef>
          <a:fillRef idx="1">
            <a:schemeClr val="lt1"/>
          </a:fillRef>
          <a:effectRef idx="0">
            <a:schemeClr val="accent1"/>
          </a:effectRef>
          <a:fontRef idx="minor">
            <a:schemeClr val="dk1"/>
          </a:fontRef>
        </p:style>
        <p:txBody>
          <a:bodyPr wrap="square" lIns="108856" tIns="54428" rIns="108856" bIns="54428" rtlCol="0">
            <a:spAutoFit/>
          </a:bodyPr>
          <a:lstStyle/>
          <a:p>
            <a:r>
              <a:rPr lang="fr-FR" sz="2667" b="1" dirty="0">
                <a:ln w="10541" cmpd="sng">
                  <a:solidFill>
                    <a:schemeClr val="accent1">
                      <a:shade val="88000"/>
                      <a:satMod val="110000"/>
                    </a:schemeClr>
                  </a:solidFill>
                  <a:prstDash val="solid"/>
                </a:ln>
                <a:solidFill>
                  <a:schemeClr val="tx2">
                    <a:lumMod val="75000"/>
                  </a:schemeClr>
                </a:solidFill>
              </a:rPr>
              <a:t> une analyse de la difficulté est faite</a:t>
            </a:r>
          </a:p>
        </p:txBody>
      </p:sp>
      <p:sp>
        <p:nvSpPr>
          <p:cNvPr id="14" name="Ellipse 13"/>
          <p:cNvSpPr/>
          <p:nvPr/>
        </p:nvSpPr>
        <p:spPr>
          <a:xfrm>
            <a:off x="2900215" y="2227963"/>
            <a:ext cx="1493343" cy="648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 name="Ellipse 14"/>
          <p:cNvSpPr/>
          <p:nvPr/>
        </p:nvSpPr>
        <p:spPr>
          <a:xfrm>
            <a:off x="7064393" y="5496344"/>
            <a:ext cx="1221785" cy="648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Ellipse 15"/>
          <p:cNvSpPr/>
          <p:nvPr/>
        </p:nvSpPr>
        <p:spPr>
          <a:xfrm>
            <a:off x="7064393" y="4124699"/>
            <a:ext cx="1221785" cy="648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9" name="Ellipse 18"/>
          <p:cNvSpPr/>
          <p:nvPr/>
        </p:nvSpPr>
        <p:spPr>
          <a:xfrm>
            <a:off x="9046450" y="4449048"/>
            <a:ext cx="1221785" cy="648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1" name="ZoneTexte 20"/>
          <p:cNvSpPr txBox="1"/>
          <p:nvPr/>
        </p:nvSpPr>
        <p:spPr>
          <a:xfrm>
            <a:off x="60503" y="771814"/>
            <a:ext cx="2079440" cy="2982950"/>
          </a:xfrm>
          <a:prstGeom prst="rect">
            <a:avLst/>
          </a:prstGeom>
        </p:spPr>
        <p:style>
          <a:lnRef idx="2">
            <a:schemeClr val="accent1"/>
          </a:lnRef>
          <a:fillRef idx="1">
            <a:schemeClr val="lt1"/>
          </a:fillRef>
          <a:effectRef idx="0">
            <a:schemeClr val="accent1"/>
          </a:effectRef>
          <a:fontRef idx="minor">
            <a:schemeClr val="dk1"/>
          </a:fontRef>
        </p:style>
        <p:txBody>
          <a:bodyPr wrap="square" lIns="108856" tIns="54428" rIns="108856" bIns="54428" rtlCol="0">
            <a:spAutoFit/>
          </a:bodyPr>
          <a:lstStyle/>
          <a:p>
            <a:pPr algn="ctr"/>
            <a:r>
              <a:rPr lang="fr-FR" sz="2667" b="1" dirty="0">
                <a:ln w="10541" cmpd="sng">
                  <a:solidFill>
                    <a:schemeClr val="accent1">
                      <a:shade val="88000"/>
                      <a:satMod val="110000"/>
                    </a:schemeClr>
                  </a:solidFill>
                  <a:prstDash val="solid"/>
                </a:ln>
                <a:solidFill>
                  <a:schemeClr val="tx2">
                    <a:lumMod val="75000"/>
                  </a:schemeClr>
                </a:solidFill>
              </a:rPr>
              <a:t> Évaluation positive: seules les réussites attendues sont indiquées</a:t>
            </a:r>
          </a:p>
        </p:txBody>
      </p:sp>
      <p:sp>
        <p:nvSpPr>
          <p:cNvPr id="23" name="Flèche vers la droite 22"/>
          <p:cNvSpPr/>
          <p:nvPr/>
        </p:nvSpPr>
        <p:spPr>
          <a:xfrm rot="2723431">
            <a:off x="899928" y="4046056"/>
            <a:ext cx="1341533" cy="3243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24" name="Ellipse 23"/>
          <p:cNvSpPr/>
          <p:nvPr/>
        </p:nvSpPr>
        <p:spPr>
          <a:xfrm>
            <a:off x="1997463" y="4449048"/>
            <a:ext cx="1493343" cy="648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5" name="ZoneTexte 24"/>
          <p:cNvSpPr txBox="1"/>
          <p:nvPr/>
        </p:nvSpPr>
        <p:spPr>
          <a:xfrm>
            <a:off x="10437523" y="5057879"/>
            <a:ext cx="1794620" cy="1938992"/>
          </a:xfrm>
          <a:prstGeom prst="rect">
            <a:avLst/>
          </a:prstGeom>
          <a:noFill/>
        </p:spPr>
        <p:txBody>
          <a:bodyPr wrap="square" rtlCol="0">
            <a:spAutoFit/>
          </a:bodyPr>
          <a:lstStyle/>
          <a:p>
            <a:r>
              <a:rPr lang="fr-FR" sz="2400" i="1" dirty="0"/>
              <a:t>Exemple d’un tableau au mois de mai</a:t>
            </a:r>
          </a:p>
        </p:txBody>
      </p:sp>
    </p:spTree>
    <p:extLst>
      <p:ext uri="{BB962C8B-B14F-4D97-AF65-F5344CB8AC3E}">
        <p14:creationId xmlns:p14="http://schemas.microsoft.com/office/powerpoint/2010/main" val="150692270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200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500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500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500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200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5000"/>
                                  </p:stCondLst>
                                  <p:childTnLst>
                                    <p:set>
                                      <p:cBhvr>
                                        <p:cTn id="33" dur="1" fill="hold">
                                          <p:stCondLst>
                                            <p:cond delay="0"/>
                                          </p:stCondLst>
                                        </p:cTn>
                                        <p:tgtEl>
                                          <p:spTgt spid="9"/>
                                        </p:tgtEl>
                                        <p:attrNameLst>
                                          <p:attrName>style.visibility</p:attrName>
                                        </p:attrNameLst>
                                      </p:cBhvr>
                                      <p:to>
                                        <p:strVal val="hidden"/>
                                      </p:to>
                                    </p:set>
                                  </p:childTnLst>
                                </p:cTn>
                              </p:par>
                              <p:par>
                                <p:cTn id="34" presetID="1" presetClass="exit" presetSubtype="0" fill="hold" grpId="1" nodeType="withEffect">
                                  <p:stCondLst>
                                    <p:cond delay="5000"/>
                                  </p:stCondLst>
                                  <p:childTnLst>
                                    <p:set>
                                      <p:cBhvr>
                                        <p:cTn id="35" dur="1" fill="hold">
                                          <p:stCondLst>
                                            <p:cond delay="0"/>
                                          </p:stCondLst>
                                        </p:cTn>
                                        <p:tgtEl>
                                          <p:spTgt spid="11"/>
                                        </p:tgtEl>
                                        <p:attrNameLst>
                                          <p:attrName>style.visibility</p:attrName>
                                        </p:attrNameLst>
                                      </p:cBhvr>
                                      <p:to>
                                        <p:strVal val="hidden"/>
                                      </p:to>
                                    </p:set>
                                  </p:childTnLst>
                                </p:cTn>
                              </p:par>
                              <p:par>
                                <p:cTn id="36" presetID="1" presetClass="exit" presetSubtype="0" fill="hold" grpId="1" nodeType="withEffect">
                                  <p:stCondLst>
                                    <p:cond delay="5000"/>
                                  </p:stCondLst>
                                  <p:childTnLst>
                                    <p:set>
                                      <p:cBhvr>
                                        <p:cTn id="37" dur="1" fill="hold">
                                          <p:stCondLst>
                                            <p:cond delay="0"/>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200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5000"/>
                                  </p:stCondLst>
                                  <p:childTnLst>
                                    <p:set>
                                      <p:cBhvr>
                                        <p:cTn id="51" dur="1" fill="hold">
                                          <p:stCondLst>
                                            <p:cond delay="0"/>
                                          </p:stCondLst>
                                        </p:cTn>
                                        <p:tgtEl>
                                          <p:spTgt spid="7"/>
                                        </p:tgtEl>
                                        <p:attrNameLst>
                                          <p:attrName>style.visibility</p:attrName>
                                        </p:attrNameLst>
                                      </p:cBhvr>
                                      <p:to>
                                        <p:strVal val="hidden"/>
                                      </p:to>
                                    </p:set>
                                  </p:childTnLst>
                                </p:cTn>
                              </p:par>
                              <p:par>
                                <p:cTn id="52" presetID="1" presetClass="exit" presetSubtype="0" fill="hold" grpId="1" nodeType="withEffect">
                                  <p:stCondLst>
                                    <p:cond delay="5000"/>
                                  </p:stCondLst>
                                  <p:childTnLst>
                                    <p:set>
                                      <p:cBhvr>
                                        <p:cTn id="53" dur="1" fill="hold">
                                          <p:stCondLst>
                                            <p:cond delay="0"/>
                                          </p:stCondLst>
                                        </p:cTn>
                                        <p:tgtEl>
                                          <p:spTgt spid="15"/>
                                        </p:tgtEl>
                                        <p:attrNameLst>
                                          <p:attrName>style.visibility</p:attrName>
                                        </p:attrNameLst>
                                      </p:cBhvr>
                                      <p:to>
                                        <p:strVal val="hidden"/>
                                      </p:to>
                                    </p:set>
                                  </p:childTnLst>
                                </p:cTn>
                              </p:par>
                              <p:par>
                                <p:cTn id="54" presetID="1" presetClass="exit" presetSubtype="0" fill="hold" grpId="1" nodeType="withEffect">
                                  <p:stCondLst>
                                    <p:cond delay="5000"/>
                                  </p:stCondLst>
                                  <p:childTnLst>
                                    <p:set>
                                      <p:cBhvr>
                                        <p:cTn id="55" dur="1" fill="hold">
                                          <p:stCondLst>
                                            <p:cond delay="0"/>
                                          </p:stCondLst>
                                        </p:cTn>
                                        <p:tgtEl>
                                          <p:spTgt spid="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2000"/>
                                  </p:stCondLst>
                                  <p:childTnLst>
                                    <p:set>
                                      <p:cBhvr>
                                        <p:cTn id="65" dur="1" fill="hold">
                                          <p:stCondLst>
                                            <p:cond delay="0"/>
                                          </p:stCondLst>
                                        </p:cTn>
                                        <p:tgtEl>
                                          <p:spTgt spid="2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5000"/>
                                  </p:stCondLst>
                                  <p:childTnLst>
                                    <p:set>
                                      <p:cBhvr>
                                        <p:cTn id="69" dur="1" fill="hold">
                                          <p:stCondLst>
                                            <p:cond delay="0"/>
                                          </p:stCondLst>
                                        </p:cTn>
                                        <p:tgtEl>
                                          <p:spTgt spid="21"/>
                                        </p:tgtEl>
                                        <p:attrNameLst>
                                          <p:attrName>style.visibility</p:attrName>
                                        </p:attrNameLst>
                                      </p:cBhvr>
                                      <p:to>
                                        <p:strVal val="hidden"/>
                                      </p:to>
                                    </p:set>
                                  </p:childTnLst>
                                </p:cTn>
                              </p:par>
                              <p:par>
                                <p:cTn id="70" presetID="1" presetClass="exit" presetSubtype="0" fill="hold" grpId="1" nodeType="withEffect">
                                  <p:stCondLst>
                                    <p:cond delay="5000"/>
                                  </p:stCondLst>
                                  <p:childTnLst>
                                    <p:set>
                                      <p:cBhvr>
                                        <p:cTn id="71" dur="1" fill="hold">
                                          <p:stCondLst>
                                            <p:cond delay="0"/>
                                          </p:stCondLst>
                                        </p:cTn>
                                        <p:tgtEl>
                                          <p:spTgt spid="23"/>
                                        </p:tgtEl>
                                        <p:attrNameLst>
                                          <p:attrName>style.visibility</p:attrName>
                                        </p:attrNameLst>
                                      </p:cBhvr>
                                      <p:to>
                                        <p:strVal val="hidden"/>
                                      </p:to>
                                    </p:set>
                                  </p:childTnLst>
                                </p:cTn>
                              </p:par>
                              <p:par>
                                <p:cTn id="72" presetID="1" presetClass="exit" presetSubtype="0" fill="hold" grpId="1" nodeType="withEffect">
                                  <p:stCondLst>
                                    <p:cond delay="5000"/>
                                  </p:stCondLst>
                                  <p:childTnLst>
                                    <p:set>
                                      <p:cBhvr>
                                        <p:cTn id="73" dur="1" fill="hold">
                                          <p:stCondLst>
                                            <p:cond delay="0"/>
                                          </p:stCondLst>
                                        </p:cTn>
                                        <p:tgtEl>
                                          <p:spTgt spid="2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2000"/>
                                  </p:stCondLst>
                                  <p:childTnLst>
                                    <p:set>
                                      <p:cBhvr>
                                        <p:cTn id="83" dur="1" fill="hold">
                                          <p:stCondLst>
                                            <p:cond delay="0"/>
                                          </p:stCondLst>
                                        </p:cTn>
                                        <p:tgtEl>
                                          <p:spTgt spid="1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5000"/>
                                  </p:stCondLst>
                                  <p:childTnLst>
                                    <p:set>
                                      <p:cBhvr>
                                        <p:cTn id="87" dur="1" fill="hold">
                                          <p:stCondLst>
                                            <p:cond delay="0"/>
                                          </p:stCondLst>
                                        </p:cTn>
                                        <p:tgtEl>
                                          <p:spTgt spid="19"/>
                                        </p:tgtEl>
                                        <p:attrNameLst>
                                          <p:attrName>style.visibility</p:attrName>
                                        </p:attrNameLst>
                                      </p:cBhvr>
                                      <p:to>
                                        <p:strVal val="hidden"/>
                                      </p:to>
                                    </p:set>
                                  </p:childTnLst>
                                </p:cTn>
                              </p:par>
                              <p:par>
                                <p:cTn id="88" presetID="1" presetClass="exit" presetSubtype="0" fill="hold" grpId="1" nodeType="withEffect">
                                  <p:stCondLst>
                                    <p:cond delay="5000"/>
                                  </p:stCondLst>
                                  <p:childTnLst>
                                    <p:set>
                                      <p:cBhvr>
                                        <p:cTn id="89" dur="1" fill="hold">
                                          <p:stCondLst>
                                            <p:cond delay="0"/>
                                          </p:stCondLst>
                                        </p:cTn>
                                        <p:tgtEl>
                                          <p:spTgt spid="10"/>
                                        </p:tgtEl>
                                        <p:attrNameLst>
                                          <p:attrName>style.visibility</p:attrName>
                                        </p:attrNameLst>
                                      </p:cBhvr>
                                      <p:to>
                                        <p:strVal val="hidden"/>
                                      </p:to>
                                    </p:set>
                                  </p:childTnLst>
                                </p:cTn>
                              </p:par>
                              <p:par>
                                <p:cTn id="90" presetID="1" presetClass="exit" presetSubtype="0" fill="hold" grpId="1" nodeType="withEffect">
                                  <p:stCondLst>
                                    <p:cond delay="5000"/>
                                  </p:stCondLst>
                                  <p:childTnLst>
                                    <p:set>
                                      <p:cBhvr>
                                        <p:cTn id="91"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 grpId="0" animBg="1"/>
      <p:bldP spid="4"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9" grpId="0" animBg="1"/>
      <p:bldP spid="19" grpId="1" animBg="1"/>
      <p:bldP spid="21" grpId="0" animBg="1"/>
      <p:bldP spid="21" grpId="1" animBg="1"/>
      <p:bldP spid="23" grpId="0" animBg="1"/>
      <p:bldP spid="23" grpId="1" animBg="1"/>
      <p:bldP spid="24" grpId="0" animBg="1"/>
      <p:bldP spid="24" grpId="1"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38667" y="476250"/>
            <a:ext cx="9274002" cy="1320800"/>
          </a:xfrm>
        </p:spPr>
        <p:txBody>
          <a:bodyPr>
            <a:normAutofit/>
          </a:bodyPr>
          <a:lstStyle/>
          <a:p>
            <a:r>
              <a:rPr lang="fr-FR" sz="2800" dirty="0"/>
              <a:t>Les constats suite aux observations dans les classes</a:t>
            </a:r>
          </a:p>
        </p:txBody>
      </p:sp>
      <p:sp>
        <p:nvSpPr>
          <p:cNvPr id="3" name="Espace réservé du contenu 2"/>
          <p:cNvSpPr>
            <a:spLocks noGrp="1"/>
          </p:cNvSpPr>
          <p:nvPr>
            <p:ph idx="1"/>
          </p:nvPr>
        </p:nvSpPr>
        <p:spPr>
          <a:xfrm>
            <a:off x="677333" y="1333500"/>
            <a:ext cx="9536709" cy="5524499"/>
          </a:xfrm>
        </p:spPr>
        <p:txBody>
          <a:bodyPr>
            <a:noAutofit/>
          </a:bodyPr>
          <a:lstStyle/>
          <a:p>
            <a:pPr>
              <a:spcBef>
                <a:spcPts val="600"/>
              </a:spcBef>
            </a:pPr>
            <a:r>
              <a:rPr lang="fr-FR" sz="2400" dirty="0"/>
              <a:t>Égalité # équité</a:t>
            </a:r>
          </a:p>
          <a:p>
            <a:pPr>
              <a:spcBef>
                <a:spcPts val="600"/>
              </a:spcBef>
            </a:pPr>
            <a:r>
              <a:rPr lang="fr-FR" sz="2400" dirty="0"/>
              <a:t>Organisation des temps de classe</a:t>
            </a:r>
          </a:p>
          <a:p>
            <a:pPr lvl="1">
              <a:spcBef>
                <a:spcPts val="600"/>
              </a:spcBef>
            </a:pPr>
            <a:r>
              <a:rPr lang="fr-FR" sz="2000" dirty="0"/>
              <a:t>L’emploi du temps (nombre d’ateliers)</a:t>
            </a:r>
          </a:p>
          <a:p>
            <a:pPr lvl="1">
              <a:spcBef>
                <a:spcPts val="600"/>
              </a:spcBef>
            </a:pPr>
            <a:r>
              <a:rPr lang="fr-FR" sz="2000" dirty="0"/>
              <a:t>Les ateliers « tournants »</a:t>
            </a:r>
          </a:p>
          <a:p>
            <a:pPr lvl="1">
              <a:spcBef>
                <a:spcPts val="600"/>
              </a:spcBef>
            </a:pPr>
            <a:r>
              <a:rPr lang="fr-FR" sz="2000" dirty="0"/>
              <a:t>L’accueil et le temps de sieste</a:t>
            </a:r>
          </a:p>
          <a:p>
            <a:pPr>
              <a:spcBef>
                <a:spcPts val="600"/>
              </a:spcBef>
            </a:pPr>
            <a:r>
              <a:rPr lang="fr-FR" sz="2400" dirty="0"/>
              <a:t>La question des </a:t>
            </a:r>
            <a:r>
              <a:rPr lang="fr-FR" sz="2400" dirty="0" err="1"/>
              <a:t>APC</a:t>
            </a:r>
            <a:endParaRPr lang="fr-FR" sz="2400" dirty="0"/>
          </a:p>
          <a:p>
            <a:pPr>
              <a:spcBef>
                <a:spcPts val="600"/>
              </a:spcBef>
            </a:pPr>
            <a:r>
              <a:rPr lang="fr-FR" sz="2400" dirty="0"/>
              <a:t>La place de l’enseignement de l’oral et de la maîtrise de la langue.</a:t>
            </a:r>
          </a:p>
          <a:p>
            <a:pPr lvl="1">
              <a:spcBef>
                <a:spcPts val="600"/>
              </a:spcBef>
            </a:pPr>
            <a:r>
              <a:rPr lang="fr-FR" sz="2000" dirty="0"/>
              <a:t>L’emploi du temps</a:t>
            </a:r>
          </a:p>
          <a:p>
            <a:pPr lvl="1">
              <a:spcBef>
                <a:spcPts val="600"/>
              </a:spcBef>
            </a:pPr>
            <a:r>
              <a:rPr lang="fr-FR" sz="2000" dirty="0"/>
              <a:t>Programmation</a:t>
            </a:r>
          </a:p>
          <a:p>
            <a:pPr lvl="1">
              <a:spcBef>
                <a:spcPts val="600"/>
              </a:spcBef>
            </a:pPr>
            <a:r>
              <a:rPr lang="fr-FR" sz="2000" dirty="0"/>
              <a:t>Socle commun</a:t>
            </a:r>
          </a:p>
          <a:p>
            <a:pPr lvl="1">
              <a:spcBef>
                <a:spcPts val="600"/>
              </a:spcBef>
            </a:pPr>
            <a:r>
              <a:rPr lang="fr-FR" sz="2000" dirty="0"/>
              <a:t>Politique des langues pour les établissements </a:t>
            </a:r>
            <a:r>
              <a:rPr lang="fr-FR" sz="2000" dirty="0" err="1"/>
              <a:t>AEFE</a:t>
            </a:r>
            <a:endParaRPr lang="fr-FR" sz="2000" dirty="0"/>
          </a:p>
          <a:p>
            <a:pPr>
              <a:spcBef>
                <a:spcPts val="600"/>
              </a:spcBef>
            </a:pPr>
            <a:r>
              <a:rPr lang="fr-FR" sz="2400" dirty="0"/>
              <a:t>Aspect linguistique des enseignements</a:t>
            </a:r>
          </a:p>
        </p:txBody>
      </p:sp>
    </p:spTree>
    <p:extLst>
      <p:ext uri="{BB962C8B-B14F-4D97-AF65-F5344CB8AC3E}">
        <p14:creationId xmlns:p14="http://schemas.microsoft.com/office/powerpoint/2010/main" val="4124170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différencier ?</a:t>
            </a:r>
          </a:p>
        </p:txBody>
      </p:sp>
      <p:sp>
        <p:nvSpPr>
          <p:cNvPr id="3" name="Espace réservé du contenu 2"/>
          <p:cNvSpPr>
            <a:spLocks noGrp="1"/>
          </p:cNvSpPr>
          <p:nvPr>
            <p:ph idx="1"/>
          </p:nvPr>
        </p:nvSpPr>
        <p:spPr>
          <a:xfrm>
            <a:off x="677334" y="1517650"/>
            <a:ext cx="8596668" cy="4796039"/>
          </a:xfrm>
        </p:spPr>
        <p:txBody>
          <a:bodyPr>
            <a:normAutofit fontScale="85000" lnSpcReduction="20000"/>
          </a:bodyPr>
          <a:lstStyle/>
          <a:p>
            <a:r>
              <a:rPr lang="fr-FR" sz="2400" dirty="0"/>
              <a:t>Mettre en place une démarche systémique et structurée</a:t>
            </a:r>
          </a:p>
          <a:p>
            <a:pPr lvl="1"/>
            <a:r>
              <a:rPr lang="fr-FR" sz="2200" dirty="0"/>
              <a:t>Anticiper les difficultés, repérer les « nœuds » de compréhension</a:t>
            </a:r>
          </a:p>
          <a:p>
            <a:r>
              <a:rPr lang="fr-FR" sz="2400" dirty="0"/>
              <a:t>Avoir des points de repères comme point de départ</a:t>
            </a:r>
          </a:p>
          <a:p>
            <a:pPr lvl="1"/>
            <a:r>
              <a:rPr lang="fr-FR" sz="2000" dirty="0"/>
              <a:t>Évaluation diagnostiques</a:t>
            </a:r>
          </a:p>
          <a:p>
            <a:pPr lvl="1"/>
            <a:r>
              <a:rPr lang="fr-FR" sz="2000" dirty="0"/>
              <a:t>Observations régulières des élèves au sein d’une tâche donnée</a:t>
            </a:r>
          </a:p>
          <a:p>
            <a:pPr lvl="1"/>
            <a:r>
              <a:rPr lang="fr-FR" sz="2000" dirty="0"/>
              <a:t>Prise en compte des profils linguistiques</a:t>
            </a:r>
          </a:p>
          <a:p>
            <a:pPr lvl="1"/>
            <a:r>
              <a:rPr lang="fr-FR" sz="2000" dirty="0"/>
              <a:t>Etc. </a:t>
            </a:r>
          </a:p>
          <a:p>
            <a:r>
              <a:rPr lang="fr-FR" sz="2400" dirty="0"/>
              <a:t>Varier les pratiques pédagogiques</a:t>
            </a:r>
          </a:p>
          <a:p>
            <a:pPr lvl="1"/>
            <a:r>
              <a:rPr lang="fr-FR" sz="2000" dirty="0"/>
              <a:t>Modes de regroupements</a:t>
            </a:r>
          </a:p>
          <a:p>
            <a:pPr lvl="1"/>
            <a:r>
              <a:rPr lang="fr-FR" sz="2000" dirty="0"/>
              <a:t>Organisation des espaces et du temps</a:t>
            </a:r>
          </a:p>
          <a:p>
            <a:pPr lvl="1"/>
            <a:r>
              <a:rPr lang="fr-FR" sz="2000" dirty="0"/>
              <a:t>Actions des élèves</a:t>
            </a:r>
          </a:p>
          <a:p>
            <a:pPr lvl="1"/>
            <a:r>
              <a:rPr lang="fr-FR" sz="2000" dirty="0"/>
              <a:t>Niveau des contenus</a:t>
            </a:r>
          </a:p>
          <a:p>
            <a:pPr lvl="1"/>
            <a:r>
              <a:rPr lang="fr-FR" sz="2000" dirty="0"/>
              <a:t>Rythmes d’apprentissage</a:t>
            </a:r>
          </a:p>
          <a:p>
            <a:pPr lvl="1"/>
            <a:r>
              <a:rPr lang="fr-FR" sz="2000" dirty="0"/>
              <a:t>Supports</a:t>
            </a:r>
          </a:p>
          <a:p>
            <a:endParaRPr lang="fr-FR" dirty="0"/>
          </a:p>
        </p:txBody>
      </p:sp>
    </p:spTree>
    <p:extLst>
      <p:ext uri="{BB962C8B-B14F-4D97-AF65-F5344CB8AC3E}">
        <p14:creationId xmlns:p14="http://schemas.microsoft.com/office/powerpoint/2010/main" val="1436486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0" y="0"/>
          <a:ext cx="12192000" cy="7093747"/>
        </p:xfrm>
        <a:graphic>
          <a:graphicData uri="http://schemas.openxmlformats.org/drawingml/2006/table">
            <a:tbl>
              <a:tblPr firstRow="1" firstCol="1" bandRow="1" bandCol="1">
                <a:tableStyleId>{5C22544A-7EE6-4342-B048-85BDC9FD1C3A}</a:tableStyleId>
              </a:tblPr>
              <a:tblGrid>
                <a:gridCol w="2017258">
                  <a:extLst>
                    <a:ext uri="{9D8B030D-6E8A-4147-A177-3AD203B41FA5}">
                      <a16:colId xmlns:a16="http://schemas.microsoft.com/office/drawing/2014/main" xmlns="" val="20000"/>
                    </a:ext>
                  </a:extLst>
                </a:gridCol>
                <a:gridCol w="10174742">
                  <a:extLst>
                    <a:ext uri="{9D8B030D-6E8A-4147-A177-3AD203B41FA5}">
                      <a16:colId xmlns:a16="http://schemas.microsoft.com/office/drawing/2014/main" xmlns="" val="20001"/>
                    </a:ext>
                  </a:extLst>
                </a:gridCol>
              </a:tblGrid>
              <a:tr h="1076181">
                <a:tc>
                  <a:txBody>
                    <a:bodyPr/>
                    <a:lstStyle/>
                    <a:p>
                      <a:pPr algn="l">
                        <a:spcAft>
                          <a:spcPts val="0"/>
                        </a:spcAft>
                      </a:pPr>
                      <a:r>
                        <a:rPr lang="fr-FR" sz="1600" dirty="0">
                          <a:effectLst/>
                        </a:rPr>
                        <a:t>Varier le</a:t>
                      </a:r>
                      <a:r>
                        <a:rPr lang="fr-FR" sz="1600" baseline="0" dirty="0">
                          <a:effectLst/>
                        </a:rPr>
                        <a:t> contenu </a:t>
                      </a:r>
                      <a:r>
                        <a:rPr lang="fr-FR" sz="1600" dirty="0">
                          <a:effectLst/>
                        </a:rPr>
                        <a:t>de la tâche</a:t>
                      </a:r>
                      <a:endParaRPr lang="fr-FR"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l" defTabSz="457200" rtl="0" eaLnBrk="1" latinLnBrk="0" hangingPunct="1">
                        <a:spcAft>
                          <a:spcPts val="0"/>
                        </a:spcAft>
                        <a:buFont typeface="Arial" panose="020B0604020202020204" pitchFamily="34" charset="0"/>
                        <a:buChar char="-"/>
                        <a:tabLst>
                          <a:tab pos="160020" algn="l"/>
                          <a:tab pos="457200" algn="l"/>
                        </a:tabLst>
                      </a:pPr>
                      <a:endParaRPr lang="fr-FR" sz="1800" b="0" kern="1200" dirty="0">
                        <a:solidFill>
                          <a:schemeClr val="dk1"/>
                        </a:solidFill>
                        <a:effectLst/>
                        <a:latin typeface="+mn-lt"/>
                        <a:ea typeface="+mn-ea"/>
                        <a:cs typeface="+mn-cs"/>
                      </a:endParaRPr>
                    </a:p>
                    <a:p>
                      <a:pPr marL="342900" lvl="0" indent="-342900" algn="l" defTabSz="457200" rtl="0" eaLnBrk="1" latinLnBrk="0" hangingPunct="1">
                        <a:spcAft>
                          <a:spcPts val="0"/>
                        </a:spcAft>
                        <a:buFont typeface="Arial" panose="020B0604020202020204" pitchFamily="34" charset="0"/>
                        <a:buChar char="-"/>
                        <a:tabLst>
                          <a:tab pos="160020" algn="l"/>
                          <a:tab pos="457200" algn="l"/>
                        </a:tabLst>
                      </a:pPr>
                      <a:r>
                        <a:rPr lang="fr-FR" sz="1800" b="0" kern="1200" dirty="0">
                          <a:solidFill>
                            <a:schemeClr val="dk1"/>
                          </a:solidFill>
                          <a:effectLst/>
                          <a:latin typeface="+mn-lt"/>
                          <a:ea typeface="+mn-ea"/>
                          <a:cs typeface="+mn-cs"/>
                        </a:rPr>
                        <a:t>Proposer des exercices différents</a:t>
                      </a:r>
                    </a:p>
                    <a:p>
                      <a:pPr marL="342900" lvl="0" indent="-342900" algn="l" defTabSz="457200" rtl="0" eaLnBrk="1" latinLnBrk="0" hangingPunct="1">
                        <a:spcAft>
                          <a:spcPts val="0"/>
                        </a:spcAft>
                        <a:buFont typeface="Arial" panose="020B0604020202020204" pitchFamily="34" charset="0"/>
                        <a:buChar char="-"/>
                        <a:tabLst>
                          <a:tab pos="160020" algn="l"/>
                          <a:tab pos="457200" algn="l"/>
                        </a:tabLst>
                      </a:pPr>
                      <a:r>
                        <a:rPr lang="fr-FR" sz="1800" b="0" kern="1200" dirty="0">
                          <a:solidFill>
                            <a:schemeClr val="dk1"/>
                          </a:solidFill>
                          <a:effectLst/>
                          <a:latin typeface="+mn-lt"/>
                          <a:ea typeface="+mn-ea"/>
                          <a:cs typeface="+mn-cs"/>
                        </a:rPr>
                        <a:t>Proposer des travaux de difficultés différentes, centrés sur l'acquisition de la même compétence</a:t>
                      </a:r>
                    </a:p>
                    <a:p>
                      <a:pPr marL="342900" lvl="0" indent="-342900" algn="l">
                        <a:spcAft>
                          <a:spcPts val="0"/>
                        </a:spcAft>
                        <a:buFont typeface="Arial" panose="020B0604020202020204" pitchFamily="34" charset="0"/>
                        <a:buChar char="-"/>
                        <a:tabLst>
                          <a:tab pos="160020" algn="l"/>
                          <a:tab pos="457200" algn="l"/>
                        </a:tabLst>
                      </a:pPr>
                      <a:endParaRPr lang="fr-FR" sz="2000" dirty="0">
                        <a:effectLst/>
                        <a:latin typeface="Times New Roman" panose="02020603050405020304" pitchFamily="18" charset="0"/>
                        <a:ea typeface="Times New Roman" panose="02020603050405020304" pitchFamily="18" charset="0"/>
                      </a:endParaRPr>
                    </a:p>
                  </a:txBody>
                  <a:tcPr marL="68580" marR="68580" marT="0" marB="0" anchor="ctr">
                    <a:solidFill>
                      <a:srgbClr val="DBE9CD"/>
                    </a:solidFill>
                  </a:tcPr>
                </a:tc>
                <a:extLst>
                  <a:ext uri="{0D108BD9-81ED-4DB2-BD59-A6C34878D82A}">
                    <a16:rowId xmlns:a16="http://schemas.microsoft.com/office/drawing/2014/main" xmlns="" val="10000"/>
                  </a:ext>
                </a:extLst>
              </a:tr>
              <a:tr h="2134375">
                <a:tc>
                  <a:txBody>
                    <a:bodyPr/>
                    <a:lstStyle/>
                    <a:p>
                      <a:pPr algn="l">
                        <a:spcAft>
                          <a:spcPts val="0"/>
                        </a:spcAft>
                      </a:pPr>
                      <a:r>
                        <a:rPr lang="fr-FR" sz="1800" dirty="0">
                          <a:effectLst/>
                        </a:rPr>
                        <a:t>Varier la nature de la tâche</a:t>
                      </a:r>
                      <a:endParaRPr lang="fr-FR"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l">
                        <a:spcAft>
                          <a:spcPts val="0"/>
                        </a:spcAft>
                        <a:buFont typeface="Arial" panose="020B0604020202020204" pitchFamily="34" charset="0"/>
                        <a:buChar char="-"/>
                        <a:tabLst>
                          <a:tab pos="160020" algn="l"/>
                          <a:tab pos="457200" algn="l"/>
                        </a:tabLst>
                      </a:pPr>
                      <a:r>
                        <a:rPr lang="fr-FR" sz="1800" dirty="0">
                          <a:effectLst/>
                        </a:rPr>
                        <a:t>Adopter des démarches pédagogiques différentes en s’adaptant aux styles cognitifs des élèves. Par exemple, faire élaborer des productions différentes : textes variés (plans, modes d’emploi, articles…)</a:t>
                      </a:r>
                      <a:endParaRPr lang="fr-FR" sz="2000" dirty="0">
                        <a:effectLst/>
                      </a:endParaRPr>
                    </a:p>
                    <a:p>
                      <a:pPr marL="342900" lvl="0" indent="-342900" algn="l">
                        <a:spcAft>
                          <a:spcPts val="0"/>
                        </a:spcAft>
                        <a:buFont typeface="Arial" panose="020B0604020202020204" pitchFamily="34" charset="0"/>
                        <a:buChar char="-"/>
                        <a:tabLst>
                          <a:tab pos="160020" algn="l"/>
                          <a:tab pos="457200" algn="l"/>
                        </a:tabLst>
                      </a:pPr>
                      <a:r>
                        <a:rPr lang="fr-FR" sz="1800" dirty="0">
                          <a:effectLst/>
                        </a:rPr>
                        <a:t>Privilégier les démarches d'apprentissage qui impliquent les élèves et développent les interactions</a:t>
                      </a:r>
                      <a:endParaRPr lang="fr-FR" sz="2000" dirty="0">
                        <a:effectLst/>
                      </a:endParaRPr>
                    </a:p>
                    <a:p>
                      <a:pPr marL="342900" lvl="0" indent="-342900" algn="l">
                        <a:spcAft>
                          <a:spcPts val="0"/>
                        </a:spcAft>
                        <a:buFont typeface="Arial" panose="020B0604020202020204" pitchFamily="34" charset="0"/>
                        <a:buChar char="-"/>
                        <a:tabLst>
                          <a:tab pos="160020" algn="l"/>
                          <a:tab pos="457200" algn="l"/>
                        </a:tabLst>
                      </a:pPr>
                      <a:r>
                        <a:rPr lang="fr-FR" sz="1800" dirty="0">
                          <a:effectLst/>
                        </a:rPr>
                        <a:t>Choisir des modes de présentation et des supports adaptés (rétroprojecteur, manuels, film…)</a:t>
                      </a:r>
                      <a:endParaRPr lang="fr-FR" sz="2000" dirty="0">
                        <a:effectLst/>
                        <a:latin typeface="Times New Roman" panose="02020603050405020304" pitchFamily="18" charset="0"/>
                        <a:ea typeface="Times New Roman" panose="02020603050405020304" pitchFamily="18" charset="0"/>
                      </a:endParaRPr>
                    </a:p>
                  </a:txBody>
                  <a:tcPr marL="68580" marR="68580" marT="0" marB="0" anchor="ctr">
                    <a:solidFill>
                      <a:srgbClr val="DBE9CD"/>
                    </a:solidFill>
                  </a:tcPr>
                </a:tc>
                <a:extLst>
                  <a:ext uri="{0D108BD9-81ED-4DB2-BD59-A6C34878D82A}">
                    <a16:rowId xmlns:a16="http://schemas.microsoft.com/office/drawing/2014/main" xmlns="" val="10001"/>
                  </a:ext>
                </a:extLst>
              </a:tr>
              <a:tr h="1422917">
                <a:tc>
                  <a:txBody>
                    <a:bodyPr/>
                    <a:lstStyle/>
                    <a:p>
                      <a:pPr algn="l">
                        <a:spcAft>
                          <a:spcPts val="0"/>
                        </a:spcAft>
                      </a:pPr>
                      <a:r>
                        <a:rPr lang="fr-FR" sz="1800" dirty="0">
                          <a:effectLst/>
                        </a:rPr>
                        <a:t>Varier l’amplitude de la tâche</a:t>
                      </a:r>
                      <a:endParaRPr lang="fr-FR"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l">
                        <a:spcAft>
                          <a:spcPts val="0"/>
                        </a:spcAft>
                        <a:buFont typeface="Arial" panose="020B0604020202020204" pitchFamily="34" charset="0"/>
                        <a:buChar char="-"/>
                        <a:tabLst>
                          <a:tab pos="160020" algn="l"/>
                          <a:tab pos="457200" algn="l"/>
                        </a:tabLst>
                      </a:pPr>
                      <a:r>
                        <a:rPr lang="fr-FR" sz="1800" dirty="0">
                          <a:effectLst/>
                        </a:rPr>
                        <a:t>Donner des travaux de longueur variable </a:t>
                      </a:r>
                      <a:endParaRPr lang="fr-FR" sz="2000" dirty="0">
                        <a:effectLst/>
                      </a:endParaRPr>
                    </a:p>
                    <a:p>
                      <a:pPr marL="342900" lvl="0" indent="-342900" algn="l">
                        <a:spcAft>
                          <a:spcPts val="0"/>
                        </a:spcAft>
                        <a:buFont typeface="Arial" panose="020B0604020202020204" pitchFamily="34" charset="0"/>
                        <a:buChar char="-"/>
                        <a:tabLst>
                          <a:tab pos="160020" algn="l"/>
                          <a:tab pos="457200" algn="l"/>
                        </a:tabLst>
                      </a:pPr>
                      <a:r>
                        <a:rPr lang="fr-FR" sz="1800" dirty="0">
                          <a:effectLst/>
                        </a:rPr>
                        <a:t>Respecter les rythmes d’apprentissage (donner un temps plus ou moins long)</a:t>
                      </a:r>
                      <a:endParaRPr lang="fr-FR" sz="2000" dirty="0">
                        <a:effectLst/>
                      </a:endParaRPr>
                    </a:p>
                    <a:p>
                      <a:pPr marL="342900" lvl="0" indent="-342900" algn="l">
                        <a:spcAft>
                          <a:spcPts val="0"/>
                        </a:spcAft>
                        <a:buFont typeface="Arial" panose="020B0604020202020204" pitchFamily="34" charset="0"/>
                        <a:buChar char="-"/>
                        <a:tabLst>
                          <a:tab pos="160020" algn="l"/>
                          <a:tab pos="457200" algn="l"/>
                        </a:tabLst>
                      </a:pPr>
                      <a:r>
                        <a:rPr lang="fr-FR" sz="1800" dirty="0">
                          <a:effectLst/>
                        </a:rPr>
                        <a:t>Mettre en place un plan de travail individualisé afin, entre autres, de mieux réguler la fin des séances</a:t>
                      </a:r>
                      <a:endParaRPr lang="fr-FR"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134375">
                <a:tc>
                  <a:txBody>
                    <a:bodyPr/>
                    <a:lstStyle/>
                    <a:p>
                      <a:pPr algn="l">
                        <a:spcAft>
                          <a:spcPts val="0"/>
                        </a:spcAft>
                      </a:pPr>
                      <a:r>
                        <a:rPr lang="fr-FR" sz="1800" dirty="0">
                          <a:effectLst/>
                        </a:rPr>
                        <a:t>Varier la nature des aides</a:t>
                      </a:r>
                      <a:endParaRPr lang="fr-FR"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l">
                        <a:spcAft>
                          <a:spcPts val="0"/>
                        </a:spcAft>
                        <a:buFont typeface="Arial" panose="020B0604020202020204" pitchFamily="34" charset="0"/>
                        <a:buChar char="-"/>
                        <a:tabLst>
                          <a:tab pos="160020" algn="l"/>
                          <a:tab pos="457200" algn="l"/>
                        </a:tabLst>
                      </a:pPr>
                      <a:r>
                        <a:rPr lang="fr-FR" sz="1800" dirty="0">
                          <a:effectLst/>
                        </a:rPr>
                        <a:t>Installation d’un groupe de besoin avec le maître</a:t>
                      </a:r>
                      <a:endParaRPr lang="fr-FR" sz="2000" dirty="0">
                        <a:effectLst/>
                      </a:endParaRPr>
                    </a:p>
                    <a:p>
                      <a:pPr marL="342900" lvl="0" indent="-342900" algn="l">
                        <a:spcAft>
                          <a:spcPts val="0"/>
                        </a:spcAft>
                        <a:buFont typeface="Arial" panose="020B0604020202020204" pitchFamily="34" charset="0"/>
                        <a:buChar char="-"/>
                        <a:tabLst>
                          <a:tab pos="160020" algn="l"/>
                          <a:tab pos="457200" algn="l"/>
                        </a:tabLst>
                      </a:pPr>
                      <a:r>
                        <a:rPr lang="fr-FR" sz="1800" dirty="0">
                          <a:effectLst/>
                        </a:rPr>
                        <a:t>Mobilisation sur la tâche, aide à la compréhension de la consigne, à la compréhension : « c’est comme… »</a:t>
                      </a:r>
                      <a:endParaRPr lang="fr-FR" sz="2000" dirty="0">
                        <a:effectLst/>
                      </a:endParaRPr>
                    </a:p>
                    <a:p>
                      <a:pPr marL="342900" lvl="0" indent="-342900" algn="l">
                        <a:spcAft>
                          <a:spcPts val="0"/>
                        </a:spcAft>
                        <a:buFont typeface="Arial" panose="020B0604020202020204" pitchFamily="34" charset="0"/>
                        <a:buChar char="-"/>
                        <a:tabLst>
                          <a:tab pos="160020" algn="l"/>
                          <a:tab pos="457200" algn="l"/>
                        </a:tabLst>
                      </a:pPr>
                      <a:r>
                        <a:rPr lang="fr-FR" sz="1800" dirty="0">
                          <a:effectLst/>
                        </a:rPr>
                        <a:t>Mise en place d’outils d’aide (fichiers, cahier d’aide, tableau, dessin, affichages,…)</a:t>
                      </a:r>
                      <a:endParaRPr lang="fr-FR" sz="2000" dirty="0">
                        <a:effectLst/>
                      </a:endParaRPr>
                    </a:p>
                    <a:p>
                      <a:pPr marL="342900" lvl="0" indent="-342900" algn="l">
                        <a:spcAft>
                          <a:spcPts val="0"/>
                        </a:spcAft>
                        <a:buFont typeface="Arial" panose="020B0604020202020204" pitchFamily="34" charset="0"/>
                        <a:buChar char="-"/>
                        <a:tabLst>
                          <a:tab pos="160020" algn="l"/>
                          <a:tab pos="457200" algn="l"/>
                        </a:tabLst>
                      </a:pPr>
                      <a:r>
                        <a:rPr lang="fr-FR" sz="1800" dirty="0">
                          <a:effectLst/>
                        </a:rPr>
                        <a:t>Installation d'un tutorat entre pairs</a:t>
                      </a:r>
                      <a:endParaRPr lang="fr-FR" sz="2000" dirty="0">
                        <a:effectLst/>
                      </a:endParaRPr>
                    </a:p>
                    <a:p>
                      <a:pPr marL="342900" lvl="0" indent="-342900" algn="l">
                        <a:spcAft>
                          <a:spcPts val="0"/>
                        </a:spcAft>
                        <a:buFont typeface="Arial" panose="020B0604020202020204" pitchFamily="34" charset="0"/>
                        <a:buChar char="-"/>
                        <a:tabLst>
                          <a:tab pos="160020" algn="l"/>
                          <a:tab pos="457200" algn="l"/>
                        </a:tabLst>
                      </a:pPr>
                      <a:r>
                        <a:rPr lang="fr-FR" sz="1800" dirty="0">
                          <a:effectLst/>
                        </a:rPr>
                        <a:t>Favoriser les interactions entre les élèves</a:t>
                      </a:r>
                      <a:endParaRPr lang="fr-FR"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39765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301" y="787782"/>
            <a:ext cx="9373887" cy="736780"/>
          </a:xfrm>
        </p:spPr>
        <p:txBody>
          <a:bodyPr>
            <a:normAutofit fontScale="90000"/>
          </a:bodyPr>
          <a:lstStyle/>
          <a:p>
            <a:r>
              <a:rPr lang="fr-FR" dirty="0" smtClean="0"/>
              <a:t>Ce </a:t>
            </a:r>
            <a:r>
              <a:rPr lang="fr-FR" dirty="0"/>
              <a:t>qu’elle peut être…</a:t>
            </a:r>
            <a:br>
              <a:rPr lang="fr-FR" dirty="0"/>
            </a:br>
            <a:endParaRPr lang="fr-FR" dirty="0"/>
          </a:p>
        </p:txBody>
      </p:sp>
      <p:sp>
        <p:nvSpPr>
          <p:cNvPr id="3" name="Espace réservé du contenu 2"/>
          <p:cNvSpPr>
            <a:spLocks noGrp="1"/>
          </p:cNvSpPr>
          <p:nvPr>
            <p:ph idx="1"/>
          </p:nvPr>
        </p:nvSpPr>
        <p:spPr>
          <a:xfrm>
            <a:off x="1623581" y="1875111"/>
            <a:ext cx="10161917" cy="4565501"/>
          </a:xfrm>
        </p:spPr>
        <p:txBody>
          <a:bodyPr>
            <a:normAutofit fontScale="92500" lnSpcReduction="10000"/>
          </a:bodyPr>
          <a:lstStyle/>
          <a:p>
            <a:r>
              <a:rPr lang="fr-FR" sz="2000" dirty="0"/>
              <a:t>« Approche organisée, souple et proactive qui permet d’ajuster l’enseignement et l’apprentissage pour atteindre tous les élèves et surtout leur permettre, comme apprenants, de se développer au maximum » (Tomlinson, 2003).</a:t>
            </a:r>
          </a:p>
          <a:p>
            <a:r>
              <a:rPr lang="fr-FR" sz="2000" dirty="0"/>
              <a:t>« Méthodologie de l’enseignement que l’on doit développer au regard d’élèves hétérogènes » (De Peretti, 1992 - Caron, 2003).</a:t>
            </a:r>
          </a:p>
          <a:p>
            <a:r>
              <a:rPr lang="fr-FR" sz="2000" dirty="0"/>
              <a:t>« Démarche qui consiste à mettre en œuvre durées d’enseignement et d’apprentissage afin de permettre à des élèves d’âges, d’aptitudes, de compétences et de savoir-faire hétérogènes d’atteindre par des voies différentes des objectifs communs et, ultimement, la réussite éducative » (CSE, 2001 - Caron, 2003).</a:t>
            </a:r>
          </a:p>
          <a:p>
            <a:r>
              <a:rPr lang="fr-FR" sz="2000" dirty="0"/>
              <a:t>« Activité de diagnostic et d’adaptation prenant en compte la réalité et la diversité des publics » (Legrand, 1986 - </a:t>
            </a:r>
            <a:r>
              <a:rPr lang="fr-FR" sz="2000" dirty="0" err="1"/>
              <a:t>Aylwin</a:t>
            </a:r>
            <a:r>
              <a:rPr lang="fr-FR" sz="2000" dirty="0"/>
              <a:t>, 1992).</a:t>
            </a:r>
          </a:p>
          <a:p>
            <a:r>
              <a:rPr lang="fr-FR" sz="2000" dirty="0"/>
              <a:t>« Dimension de toute pédagogie qui témoigne d’une volonté de maîtriser la diversité des expériences éducatives pour fabriquer moins d’inégalités » (Perrenoud, 1997 - Caron, 2003).</a:t>
            </a:r>
          </a:p>
          <a:p>
            <a:endParaRPr lang="fr-FR" sz="2000" dirty="0"/>
          </a:p>
          <a:p>
            <a:endParaRPr lang="fr-FR" sz="2000" dirty="0"/>
          </a:p>
          <a:p>
            <a:endParaRPr lang="fr-FR" sz="20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99960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0725" y="624110"/>
            <a:ext cx="9373887" cy="1108437"/>
          </a:xfrm>
        </p:spPr>
        <p:txBody>
          <a:bodyPr>
            <a:normAutofit fontScale="90000"/>
          </a:bodyPr>
          <a:lstStyle/>
          <a:p>
            <a:r>
              <a:rPr lang="fr-FR" dirty="0"/>
              <a:t>La différenciation selon Louis Legrand</a:t>
            </a:r>
            <a:br>
              <a:rPr lang="fr-FR" dirty="0"/>
            </a:br>
            <a:endParaRPr lang="fr-FR" dirty="0"/>
          </a:p>
        </p:txBody>
      </p:sp>
      <p:sp>
        <p:nvSpPr>
          <p:cNvPr id="3" name="Espace réservé du contenu 2"/>
          <p:cNvSpPr>
            <a:spLocks noGrp="1"/>
          </p:cNvSpPr>
          <p:nvPr>
            <p:ph idx="1"/>
          </p:nvPr>
        </p:nvSpPr>
        <p:spPr>
          <a:xfrm>
            <a:off x="2301766" y="1875111"/>
            <a:ext cx="9483732" cy="4565501"/>
          </a:xfrm>
        </p:spPr>
        <p:txBody>
          <a:bodyPr>
            <a:normAutofit lnSpcReduction="10000"/>
          </a:bodyPr>
          <a:lstStyle/>
          <a:p>
            <a:endParaRPr lang="fr-FR" dirty="0"/>
          </a:p>
          <a:p>
            <a:pPr algn="just">
              <a:buFont typeface="Arial" panose="020B0604020202020204" pitchFamily="34" charset="0"/>
              <a:buChar char="•"/>
            </a:pPr>
            <a:r>
              <a:rPr lang="fr-FR" sz="2400" dirty="0"/>
              <a:t>Différencier l'enseignement peut avoir deux sens complémentaires. Il s'agit, dans tous les cas, de prendre en compte la réalité individuelle de l'élève. Mais cette prise en compte peut se faire en considération de deux objectifs </a:t>
            </a:r>
            <a:r>
              <a:rPr lang="fr-FR" sz="2400" dirty="0" smtClean="0"/>
              <a:t>différents : </a:t>
            </a:r>
          </a:p>
          <a:p>
            <a:pPr lvl="1" algn="just"/>
            <a:r>
              <a:rPr lang="fr-FR" sz="2200" dirty="0" smtClean="0"/>
              <a:t>ou bien </a:t>
            </a:r>
            <a:r>
              <a:rPr lang="fr-FR" sz="2200" dirty="0"/>
              <a:t>adapter l'enseignement à la destination sociale et professionnelle des élèves, </a:t>
            </a:r>
            <a:endParaRPr lang="fr-FR" sz="2200" dirty="0" smtClean="0"/>
          </a:p>
          <a:p>
            <a:pPr lvl="1" algn="just"/>
            <a:r>
              <a:rPr lang="fr-FR" sz="2200" dirty="0" smtClean="0"/>
              <a:t>ou </a:t>
            </a:r>
            <a:r>
              <a:rPr lang="fr-FR" sz="2200" dirty="0"/>
              <a:t>bien, un objectif pédagogique commun étant défini et affiché, prendre en compte la diversité individuelle pour y conduire.</a:t>
            </a:r>
          </a:p>
          <a:p>
            <a:pPr marL="0" indent="0">
              <a:buNone/>
            </a:pPr>
            <a:r>
              <a:rPr lang="fr-FR" i="1" dirty="0"/>
              <a:t>Dictionnaire encyclopédique de l’éducation et de la formation </a:t>
            </a:r>
            <a:r>
              <a:rPr lang="fr-FR" dirty="0"/>
              <a:t>de</a:t>
            </a:r>
            <a:r>
              <a:rPr lang="fr-FR" b="1" dirty="0"/>
              <a:t> </a:t>
            </a:r>
            <a:r>
              <a:rPr lang="fr-FR" dirty="0"/>
              <a:t>Nathan.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263103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0725" y="624110"/>
            <a:ext cx="9373887" cy="1108437"/>
          </a:xfrm>
        </p:spPr>
        <p:txBody>
          <a:bodyPr>
            <a:normAutofit fontScale="90000"/>
          </a:bodyPr>
          <a:lstStyle/>
          <a:p>
            <a:r>
              <a:rPr lang="fr-FR" dirty="0"/>
              <a:t>Quelques définitions de la différenciation</a:t>
            </a:r>
            <a:br>
              <a:rPr lang="fr-FR" dirty="0"/>
            </a:br>
            <a:r>
              <a:rPr lang="fr-FR" dirty="0"/>
              <a:t>Ce qu’elle ne peut pas être…</a:t>
            </a:r>
            <a:br>
              <a:rPr lang="fr-FR" dirty="0"/>
            </a:br>
            <a:endParaRPr lang="fr-FR" dirty="0"/>
          </a:p>
        </p:txBody>
      </p:sp>
      <p:sp>
        <p:nvSpPr>
          <p:cNvPr id="3" name="Espace réservé du contenu 2"/>
          <p:cNvSpPr>
            <a:spLocks noGrp="1"/>
          </p:cNvSpPr>
          <p:nvPr>
            <p:ph idx="1"/>
          </p:nvPr>
        </p:nvSpPr>
        <p:spPr>
          <a:xfrm>
            <a:off x="2130725" y="1875111"/>
            <a:ext cx="9654773" cy="4565501"/>
          </a:xfrm>
        </p:spPr>
        <p:txBody>
          <a:bodyPr>
            <a:normAutofit fontScale="92500"/>
          </a:bodyPr>
          <a:lstStyle/>
          <a:p>
            <a:r>
              <a:rPr lang="fr-FR" sz="2400" dirty="0"/>
              <a:t>Une pédagogie « annexe » qui n’interviendrait qu’à certains moments.</a:t>
            </a:r>
          </a:p>
          <a:p>
            <a:r>
              <a:rPr lang="fr-FR" sz="2400" dirty="0"/>
              <a:t>Il existerait un modèle universel pour différencier sa pédagogie. </a:t>
            </a:r>
          </a:p>
          <a:p>
            <a:r>
              <a:rPr lang="fr-FR" sz="2400" dirty="0"/>
              <a:t>L’individualité et l’isolement de l’élève.</a:t>
            </a:r>
          </a:p>
          <a:p>
            <a:r>
              <a:rPr lang="fr-FR" sz="2400" dirty="0"/>
              <a:t>Un apprentissage « à la carte ».</a:t>
            </a:r>
          </a:p>
          <a:p>
            <a:r>
              <a:rPr lang="fr-FR" sz="2400" dirty="0"/>
              <a:t>Un succédané de préceptorat. </a:t>
            </a:r>
          </a:p>
          <a:p>
            <a:r>
              <a:rPr lang="fr-FR" sz="2400" dirty="0"/>
              <a:t>Un apprentissage autonome. </a:t>
            </a:r>
          </a:p>
          <a:p>
            <a:r>
              <a:rPr lang="fr-FR" sz="2400" dirty="0"/>
              <a:t>Des tâches en binômes ou en groupes permanents. </a:t>
            </a:r>
          </a:p>
          <a:p>
            <a:r>
              <a:rPr lang="fr-FR" sz="2400" dirty="0"/>
              <a:t>Des groupes de besoin à tout-va. </a:t>
            </a:r>
          </a:p>
          <a:p>
            <a:r>
              <a:rPr lang="fr-FR" sz="2400" dirty="0"/>
              <a:t>Une « stigmatisation déguisée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25391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0725" y="624110"/>
            <a:ext cx="9373887" cy="1108437"/>
          </a:xfrm>
        </p:spPr>
        <p:txBody>
          <a:bodyPr>
            <a:normAutofit fontScale="90000"/>
          </a:bodyPr>
          <a:lstStyle/>
          <a:p>
            <a:r>
              <a:rPr lang="fr-FR" dirty="0"/>
              <a:t>Ce dont il faut être convaincu</a:t>
            </a:r>
            <a:br>
              <a:rPr lang="fr-FR" dirty="0"/>
            </a:br>
            <a:endParaRPr lang="fr-FR" dirty="0"/>
          </a:p>
        </p:txBody>
      </p:sp>
      <p:sp>
        <p:nvSpPr>
          <p:cNvPr id="3" name="Espace réservé du contenu 2"/>
          <p:cNvSpPr>
            <a:spLocks noGrp="1"/>
          </p:cNvSpPr>
          <p:nvPr>
            <p:ph idx="1"/>
          </p:nvPr>
        </p:nvSpPr>
        <p:spPr>
          <a:xfrm>
            <a:off x="1586003" y="1315233"/>
            <a:ext cx="10161917" cy="5137905"/>
          </a:xfrm>
        </p:spPr>
        <p:txBody>
          <a:bodyPr>
            <a:noAutofit/>
          </a:bodyPr>
          <a:lstStyle/>
          <a:p>
            <a:r>
              <a:rPr lang="fr-FR" sz="2000" dirty="0"/>
              <a:t>La pédagogie différenciée est une nécessité. </a:t>
            </a:r>
          </a:p>
          <a:p>
            <a:r>
              <a:rPr lang="fr-FR" sz="2000" dirty="0"/>
              <a:t>Il n’y a pas un modèle universel de différencier sa pédagogie. </a:t>
            </a:r>
          </a:p>
          <a:p>
            <a:r>
              <a:rPr lang="fr-FR" sz="2000" dirty="0"/>
              <a:t>La classe homogène n’existe pas, le groupe de niveau ne l’est pas pour autant. </a:t>
            </a:r>
          </a:p>
          <a:p>
            <a:r>
              <a:rPr lang="fr-FR" sz="2000" dirty="0"/>
              <a:t>Chaque élève est unique dans son processus d’apprentissage. </a:t>
            </a:r>
          </a:p>
          <a:p>
            <a:r>
              <a:rPr lang="fr-FR" sz="2000" dirty="0"/>
              <a:t>L’égalité des élèves est une affirmation d’ordre moral et philosophique. La mise en place de la différenciation doit prendre en compte cette égalité de droit mais doit aussi considérer les inégalités de fait et tenter de les réparer par la </a:t>
            </a:r>
            <a:r>
              <a:rPr lang="fr-FR" sz="2000" b="1" dirty="0"/>
              <a:t>didactique</a:t>
            </a:r>
            <a:r>
              <a:rPr lang="fr-FR" sz="2000" dirty="0"/>
              <a:t>.</a:t>
            </a:r>
          </a:p>
          <a:p>
            <a:r>
              <a:rPr lang="fr-FR" sz="2000" dirty="0"/>
              <a:t>Même si les apprentissages sont différenciés, ils visent un même objectif.  </a:t>
            </a:r>
          </a:p>
          <a:p>
            <a:r>
              <a:rPr lang="fr-FR" sz="2000" dirty="0"/>
              <a:t>La différenciation a ses limites. À l’impossible nul n’est tenu. </a:t>
            </a:r>
          </a:p>
          <a:p>
            <a:r>
              <a:rPr lang="fr-FR" sz="2000" dirty="0"/>
              <a:t>La « constante macabre » n’est pas une fatalité. </a:t>
            </a:r>
          </a:p>
          <a:p>
            <a:r>
              <a:rPr lang="fr-FR" sz="2000" dirty="0"/>
              <a:t>Évaluer, c’est donner de la valeur.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105363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Postulats d’une pédagogie différenciée</a:t>
            </a:r>
          </a:p>
        </p:txBody>
      </p:sp>
      <p:sp>
        <p:nvSpPr>
          <p:cNvPr id="3" name="Espace réservé du contenu 2"/>
          <p:cNvSpPr>
            <a:spLocks noGrp="1"/>
          </p:cNvSpPr>
          <p:nvPr>
            <p:ph idx="1"/>
          </p:nvPr>
        </p:nvSpPr>
        <p:spPr/>
        <p:txBody>
          <a:bodyPr>
            <a:normAutofit fontScale="92500"/>
          </a:bodyPr>
          <a:lstStyle/>
          <a:p>
            <a:r>
              <a:rPr lang="fr-FR" sz="2400" dirty="0"/>
              <a:t>Elle part non pas des caractéristiques des élèves, mais plutôt du rapport entre les élèves et les spécificités des savoirs </a:t>
            </a:r>
          </a:p>
          <a:p>
            <a:endParaRPr lang="fr-FR" sz="2400" dirty="0"/>
          </a:p>
          <a:p>
            <a:r>
              <a:rPr lang="fr-FR" sz="2400" dirty="0"/>
              <a:t>Elle s’effectue, non pas, sous une forme « remédiatrice » après que les difficultés sont apparues, mais dans la manière même de faire accéder tous les élèves au savoir </a:t>
            </a:r>
          </a:p>
          <a:p>
            <a:endParaRPr lang="fr-FR" sz="2400" dirty="0"/>
          </a:p>
          <a:p>
            <a:r>
              <a:rPr lang="fr-FR" sz="2400" dirty="0"/>
              <a:t>Elle est tout à fait conforme à la poursuite, pour tous les élèves, des objectifs de l’école. </a:t>
            </a:r>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633625387"/>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3623</TotalTime>
  <Words>4176</Words>
  <Application>Microsoft Office PowerPoint</Application>
  <PresentationFormat>Grand écran</PresentationFormat>
  <Paragraphs>483</Paragraphs>
  <Slides>48</Slides>
  <Notes>46</Notes>
  <HiddenSlides>1</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48</vt:i4>
      </vt:variant>
    </vt:vector>
  </HeadingPairs>
  <TitlesOfParts>
    <vt:vector size="55" baseType="lpstr">
      <vt:lpstr>Arial</vt:lpstr>
      <vt:lpstr>Calibri</vt:lpstr>
      <vt:lpstr>Century Gothic</vt:lpstr>
      <vt:lpstr>Symbol</vt:lpstr>
      <vt:lpstr>Times New Roman</vt:lpstr>
      <vt:lpstr>Wingdings 3</vt:lpstr>
      <vt:lpstr>Brin</vt:lpstr>
      <vt:lpstr>Gestion de l’hétérogénéité et différenciation pédagogique</vt:lpstr>
      <vt:lpstr>Présentation PowerPoint</vt:lpstr>
      <vt:lpstr>Des définitions</vt:lpstr>
      <vt:lpstr>Ce qu’elle peut être… </vt:lpstr>
      <vt:lpstr>Ce qu’elle peut être… </vt:lpstr>
      <vt:lpstr>La différenciation selon Louis Legrand </vt:lpstr>
      <vt:lpstr>Quelques définitions de la différenciation Ce qu’elle ne peut pas être… </vt:lpstr>
      <vt:lpstr>Ce dont il faut être convaincu </vt:lpstr>
      <vt:lpstr>Postulats d’une pédagogie différenciée</vt:lpstr>
      <vt:lpstr>Préalables à la différenciation</vt:lpstr>
      <vt:lpstr>Dispositifs de fonctionnement à l’école élémentaire</vt:lpstr>
      <vt:lpstr>Présentation PowerPoint</vt:lpstr>
      <vt:lpstr>Présentation PowerPoint</vt:lpstr>
      <vt:lpstr>Faire travailler les élèves en groupe  </vt:lpstr>
      <vt:lpstr>1- La méthode « jigsaw », un dispositif efficace (classe puzzle)</vt:lpstr>
      <vt:lpstr> 2- La méthode mosaïque est développée en sciences</vt:lpstr>
      <vt:lpstr> 3- Les groupes de compétences peuvent donner de la souplesse</vt:lpstr>
      <vt:lpstr> 4- Les ateliers de besoin</vt:lpstr>
      <vt:lpstr> 5- Le travail « en ilots » pour varier les responsabilités </vt:lpstr>
      <vt:lpstr> 6- Le travail « en binômes » reste facile à organiser</vt:lpstr>
      <vt:lpstr>Varier les modes de fonctionnement des groupes Jouer sur les responsabilités dans les groupes pour que chaque élève ait plus d’opportunités d’engagement  </vt:lpstr>
      <vt:lpstr>Donner des rôles aux élèves</vt:lpstr>
      <vt:lpstr>Donner des rôles aux groupes</vt:lpstr>
      <vt:lpstr>Faire varier les groupes</vt:lpstr>
      <vt:lpstr>Faire varier les formes de production des groupes</vt:lpstr>
      <vt:lpstr>Organiser les espaces </vt:lpstr>
      <vt:lpstr>Présentation PowerPoint</vt:lpstr>
      <vt:lpstr>Présentation PowerPoint</vt:lpstr>
      <vt:lpstr>Différencier son enseignement au cours d’une séquence </vt:lpstr>
      <vt:lpstr>A. Différencier AVANT l’enseignement d’une notion : dans quels buts ?  </vt:lpstr>
      <vt:lpstr>Un dispositif : la table d’appui </vt:lpstr>
      <vt:lpstr>Quelles interventions de l’enseignant pour quels objectifs ? </vt:lpstr>
      <vt:lpstr>Table d’appui : différencier AVANT l’enseignement d’une notion  </vt:lpstr>
      <vt:lpstr>Table d’appui : différencier PENDANT l’enseignement d’une notion  </vt:lpstr>
      <vt:lpstr>Table d’appui : différencier APRÈS l’enseignement d’une notion </vt:lpstr>
      <vt:lpstr>À propos du plan de « travail » ou du programme d’apprentissage</vt:lpstr>
      <vt:lpstr>Présentation PowerPoint</vt:lpstr>
      <vt:lpstr>Le co-enseignement Le dispositif PMQC</vt:lpstr>
      <vt:lpstr>Présentation PowerPoint</vt:lpstr>
      <vt:lpstr>Présentation PowerPoint</vt:lpstr>
      <vt:lpstr>Présentation PowerPoint</vt:lpstr>
      <vt:lpstr>Que peut-on différencier ? </vt:lpstr>
      <vt:lpstr>Le suivi des élèves</vt:lpstr>
      <vt:lpstr>Présentation PowerPoint</vt:lpstr>
      <vt:lpstr>Présentation PowerPoint</vt:lpstr>
      <vt:lpstr>Les constats suite aux observations dans les classes</vt:lpstr>
      <vt:lpstr>Comment différencier ?</vt:lpstr>
      <vt:lpstr>Présentation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de l’hétérogénéité et la différenciation pédagogique</dc:title>
  <dc:creator>Doumax Jean-Louis</dc:creator>
  <cp:lastModifiedBy>ien aao</cp:lastModifiedBy>
  <cp:revision>174</cp:revision>
  <cp:lastPrinted>2017-10-16T11:59:03Z</cp:lastPrinted>
  <dcterms:created xsi:type="dcterms:W3CDTF">2017-08-29T10:28:24Z</dcterms:created>
  <dcterms:modified xsi:type="dcterms:W3CDTF">2018-12-07T09:07:37Z</dcterms:modified>
</cp:coreProperties>
</file>